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146" r:id="rId1"/>
  </p:sldMasterIdLst>
  <p:notesMasterIdLst>
    <p:notesMasterId r:id="rId60"/>
  </p:notesMasterIdLst>
  <p:handoutMasterIdLst>
    <p:handoutMasterId r:id="rId61"/>
  </p:handoutMasterIdLst>
  <p:sldIdLst>
    <p:sldId id="256" r:id="rId2"/>
    <p:sldId id="367" r:id="rId3"/>
    <p:sldId id="259" r:id="rId4"/>
    <p:sldId id="380" r:id="rId5"/>
    <p:sldId id="375" r:id="rId6"/>
    <p:sldId id="386" r:id="rId7"/>
    <p:sldId id="387" r:id="rId8"/>
    <p:sldId id="388" r:id="rId9"/>
    <p:sldId id="445" r:id="rId10"/>
    <p:sldId id="446" r:id="rId11"/>
    <p:sldId id="447" r:id="rId12"/>
    <p:sldId id="448" r:id="rId13"/>
    <p:sldId id="389" r:id="rId14"/>
    <p:sldId id="449" r:id="rId15"/>
    <p:sldId id="450" r:id="rId16"/>
    <p:sldId id="451" r:id="rId17"/>
    <p:sldId id="390" r:id="rId18"/>
    <p:sldId id="393" r:id="rId19"/>
    <p:sldId id="394" r:id="rId20"/>
    <p:sldId id="397" r:id="rId21"/>
    <p:sldId id="398" r:id="rId22"/>
    <p:sldId id="402" r:id="rId23"/>
    <p:sldId id="403" r:id="rId24"/>
    <p:sldId id="404" r:id="rId25"/>
    <p:sldId id="405" r:id="rId26"/>
    <p:sldId id="381" r:id="rId27"/>
    <p:sldId id="408" r:id="rId28"/>
    <p:sldId id="317" r:id="rId29"/>
    <p:sldId id="261" r:id="rId30"/>
    <p:sldId id="444" r:id="rId31"/>
    <p:sldId id="415" r:id="rId32"/>
    <p:sldId id="452" r:id="rId33"/>
    <p:sldId id="362" r:id="rId34"/>
    <p:sldId id="453" r:id="rId35"/>
    <p:sldId id="283" r:id="rId36"/>
    <p:sldId id="416" r:id="rId37"/>
    <p:sldId id="417" r:id="rId38"/>
    <p:sldId id="279" r:id="rId39"/>
    <p:sldId id="418" r:id="rId40"/>
    <p:sldId id="340" r:id="rId41"/>
    <p:sldId id="419" r:id="rId42"/>
    <p:sldId id="291" r:id="rId43"/>
    <p:sldId id="292" r:id="rId44"/>
    <p:sldId id="420" r:id="rId45"/>
    <p:sldId id="432" r:id="rId46"/>
    <p:sldId id="433" r:id="rId47"/>
    <p:sldId id="434" r:id="rId48"/>
    <p:sldId id="435" r:id="rId49"/>
    <p:sldId id="421" r:id="rId50"/>
    <p:sldId id="422" r:id="rId51"/>
    <p:sldId id="423" r:id="rId52"/>
    <p:sldId id="424" r:id="rId53"/>
    <p:sldId id="425" r:id="rId54"/>
    <p:sldId id="439" r:id="rId55"/>
    <p:sldId id="442" r:id="rId56"/>
    <p:sldId id="440" r:id="rId57"/>
    <p:sldId id="426" r:id="rId58"/>
    <p:sldId id="427" r:id="rId59"/>
  </p:sldIdLst>
  <p:sldSz cx="9144000" cy="6858000" type="screen4x3"/>
  <p:notesSz cx="6858000" cy="9296400"/>
  <p:defaultTextStyle>
    <a:defPPr>
      <a:defRPr lang="en-US"/>
    </a:defPPr>
    <a:lvl1pPr algn="l" rtl="0" eaLnBrk="0" fontAlgn="base" hangingPunct="0">
      <a:spcBef>
        <a:spcPct val="0"/>
      </a:spcBef>
      <a:spcAft>
        <a:spcPct val="0"/>
      </a:spcAft>
      <a:defRPr sz="3600" kern="1200">
        <a:solidFill>
          <a:schemeClr val="tx1"/>
        </a:solidFill>
        <a:latin typeface="Times" pitchFamily="-105" charset="0"/>
        <a:ea typeface="+mn-ea"/>
        <a:cs typeface="+mn-cs"/>
      </a:defRPr>
    </a:lvl1pPr>
    <a:lvl2pPr marL="457200" algn="l" rtl="0" eaLnBrk="0" fontAlgn="base" hangingPunct="0">
      <a:spcBef>
        <a:spcPct val="0"/>
      </a:spcBef>
      <a:spcAft>
        <a:spcPct val="0"/>
      </a:spcAft>
      <a:defRPr sz="3600" kern="1200">
        <a:solidFill>
          <a:schemeClr val="tx1"/>
        </a:solidFill>
        <a:latin typeface="Times" pitchFamily="-105" charset="0"/>
        <a:ea typeface="+mn-ea"/>
        <a:cs typeface="+mn-cs"/>
      </a:defRPr>
    </a:lvl2pPr>
    <a:lvl3pPr marL="914400" algn="l" rtl="0" eaLnBrk="0" fontAlgn="base" hangingPunct="0">
      <a:spcBef>
        <a:spcPct val="0"/>
      </a:spcBef>
      <a:spcAft>
        <a:spcPct val="0"/>
      </a:spcAft>
      <a:defRPr sz="3600" kern="1200">
        <a:solidFill>
          <a:schemeClr val="tx1"/>
        </a:solidFill>
        <a:latin typeface="Times" pitchFamily="-105" charset="0"/>
        <a:ea typeface="+mn-ea"/>
        <a:cs typeface="+mn-cs"/>
      </a:defRPr>
    </a:lvl3pPr>
    <a:lvl4pPr marL="1371600" algn="l" rtl="0" eaLnBrk="0" fontAlgn="base" hangingPunct="0">
      <a:spcBef>
        <a:spcPct val="0"/>
      </a:spcBef>
      <a:spcAft>
        <a:spcPct val="0"/>
      </a:spcAft>
      <a:defRPr sz="3600" kern="1200">
        <a:solidFill>
          <a:schemeClr val="tx1"/>
        </a:solidFill>
        <a:latin typeface="Times" pitchFamily="-105" charset="0"/>
        <a:ea typeface="+mn-ea"/>
        <a:cs typeface="+mn-cs"/>
      </a:defRPr>
    </a:lvl4pPr>
    <a:lvl5pPr marL="1828800" algn="l" rtl="0" eaLnBrk="0" fontAlgn="base" hangingPunct="0">
      <a:spcBef>
        <a:spcPct val="0"/>
      </a:spcBef>
      <a:spcAft>
        <a:spcPct val="0"/>
      </a:spcAft>
      <a:defRPr sz="3600" kern="1200">
        <a:solidFill>
          <a:schemeClr val="tx1"/>
        </a:solidFill>
        <a:latin typeface="Times" pitchFamily="-105" charset="0"/>
        <a:ea typeface="+mn-ea"/>
        <a:cs typeface="+mn-cs"/>
      </a:defRPr>
    </a:lvl5pPr>
    <a:lvl6pPr marL="2286000" algn="l" defTabSz="457200" rtl="0" eaLnBrk="1" latinLnBrk="0" hangingPunct="1">
      <a:defRPr sz="3600" kern="1200">
        <a:solidFill>
          <a:schemeClr val="tx1"/>
        </a:solidFill>
        <a:latin typeface="Times" pitchFamily="-105" charset="0"/>
        <a:ea typeface="+mn-ea"/>
        <a:cs typeface="+mn-cs"/>
      </a:defRPr>
    </a:lvl6pPr>
    <a:lvl7pPr marL="2743200" algn="l" defTabSz="457200" rtl="0" eaLnBrk="1" latinLnBrk="0" hangingPunct="1">
      <a:defRPr sz="3600" kern="1200">
        <a:solidFill>
          <a:schemeClr val="tx1"/>
        </a:solidFill>
        <a:latin typeface="Times" pitchFamily="-105" charset="0"/>
        <a:ea typeface="+mn-ea"/>
        <a:cs typeface="+mn-cs"/>
      </a:defRPr>
    </a:lvl7pPr>
    <a:lvl8pPr marL="3200400" algn="l" defTabSz="457200" rtl="0" eaLnBrk="1" latinLnBrk="0" hangingPunct="1">
      <a:defRPr sz="3600" kern="1200">
        <a:solidFill>
          <a:schemeClr val="tx1"/>
        </a:solidFill>
        <a:latin typeface="Times" pitchFamily="-105" charset="0"/>
        <a:ea typeface="+mn-ea"/>
        <a:cs typeface="+mn-cs"/>
      </a:defRPr>
    </a:lvl8pPr>
    <a:lvl9pPr marL="3657600" algn="l" defTabSz="457200" rtl="0" eaLnBrk="1" latinLnBrk="0" hangingPunct="1">
      <a:defRPr sz="3600" kern="1200">
        <a:solidFill>
          <a:schemeClr val="tx1"/>
        </a:solidFill>
        <a:latin typeface="Times" pitchFamily="-10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7AB"/>
    <a:srgbClr val="C2D1D3"/>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94646" autoAdjust="0"/>
  </p:normalViewPr>
  <p:slideViewPr>
    <p:cSldViewPr>
      <p:cViewPr>
        <p:scale>
          <a:sx n="99" d="100"/>
          <a:sy n="99" d="100"/>
        </p:scale>
        <p:origin x="-3504" y="-800"/>
      </p:cViewPr>
      <p:guideLst>
        <p:guide orient="horz" pos="2160"/>
        <p:guide pos="2880"/>
      </p:guideLst>
    </p:cSldViewPr>
  </p:slideViewPr>
  <p:outlineViewPr>
    <p:cViewPr>
      <p:scale>
        <a:sx n="33" d="100"/>
        <a:sy n="33" d="100"/>
      </p:scale>
      <p:origin x="0" y="49232"/>
    </p:cViewPr>
  </p:outlineViewPr>
  <p:notesTextViewPr>
    <p:cViewPr>
      <p:scale>
        <a:sx n="100" d="100"/>
        <a:sy n="100" d="100"/>
      </p:scale>
      <p:origin x="0" y="0"/>
    </p:cViewPr>
  </p:notesTextViewPr>
  <p:sorterViewPr>
    <p:cViewPr>
      <p:scale>
        <a:sx n="145" d="100"/>
        <a:sy n="145" d="100"/>
      </p:scale>
      <p:origin x="0" y="12720"/>
    </p:cViewPr>
  </p:sorterViewPr>
  <p:notesViewPr>
    <p:cSldViewPr>
      <p:cViewPr varScale="1">
        <p:scale>
          <a:sx n="101" d="100"/>
          <a:sy n="101" d="100"/>
        </p:scale>
        <p:origin x="-5400" y="-12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handoutMaster" Target="handoutMasters/handout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3388" cy="465138"/>
          </a:xfrm>
          <a:prstGeom prst="rect">
            <a:avLst/>
          </a:prstGeom>
          <a:noFill/>
          <a:ln w="9525">
            <a:noFill/>
            <a:miter lim="800000"/>
            <a:headEnd/>
            <a:tailEnd/>
          </a:ln>
          <a:effectLst/>
        </p:spPr>
        <p:txBody>
          <a:bodyPr vert="horz" wrap="square" lIns="93168" tIns="46584" rIns="93168" bIns="46584" numCol="1" anchor="t" anchorCtr="0" compatLnSpc="1">
            <a:prstTxWarp prst="textNoShape">
              <a:avLst/>
            </a:prstTxWarp>
          </a:bodyPr>
          <a:lstStyle>
            <a:lvl1pPr defTabSz="931768">
              <a:defRPr sz="1200">
                <a:latin typeface="Times"/>
              </a:defRPr>
            </a:lvl1pPr>
          </a:lstStyle>
          <a:p>
            <a:pPr>
              <a:defRPr/>
            </a:pPr>
            <a:endParaRPr lang="en-US"/>
          </a:p>
        </p:txBody>
      </p:sp>
      <p:sp>
        <p:nvSpPr>
          <p:cNvPr id="16387" name="Rectangle 3"/>
          <p:cNvSpPr>
            <a:spLocks noGrp="1" noChangeArrowheads="1"/>
          </p:cNvSpPr>
          <p:nvPr>
            <p:ph type="dt" sz="quarter" idx="1"/>
          </p:nvPr>
        </p:nvSpPr>
        <p:spPr bwMode="auto">
          <a:xfrm>
            <a:off x="3884613" y="0"/>
            <a:ext cx="2973387" cy="465138"/>
          </a:xfrm>
          <a:prstGeom prst="rect">
            <a:avLst/>
          </a:prstGeom>
          <a:noFill/>
          <a:ln w="9525">
            <a:noFill/>
            <a:miter lim="800000"/>
            <a:headEnd/>
            <a:tailEnd/>
          </a:ln>
          <a:effectLst/>
        </p:spPr>
        <p:txBody>
          <a:bodyPr vert="horz" wrap="square" lIns="93168" tIns="46584" rIns="93168" bIns="46584" numCol="1" anchor="t" anchorCtr="0" compatLnSpc="1">
            <a:prstTxWarp prst="textNoShape">
              <a:avLst/>
            </a:prstTxWarp>
          </a:bodyPr>
          <a:lstStyle>
            <a:lvl1pPr algn="r" defTabSz="931768">
              <a:defRPr sz="1200">
                <a:latin typeface="Times"/>
              </a:defRPr>
            </a:lvl1pPr>
          </a:lstStyle>
          <a:p>
            <a:pPr>
              <a:defRPr/>
            </a:pPr>
            <a:endParaRPr lang="en-US"/>
          </a:p>
        </p:txBody>
      </p:sp>
      <p:sp>
        <p:nvSpPr>
          <p:cNvPr id="16388" name="Rectangle 4"/>
          <p:cNvSpPr>
            <a:spLocks noGrp="1" noChangeArrowheads="1"/>
          </p:cNvSpPr>
          <p:nvPr>
            <p:ph type="ftr" sz="quarter" idx="2"/>
          </p:nvPr>
        </p:nvSpPr>
        <p:spPr bwMode="auto">
          <a:xfrm>
            <a:off x="0" y="8831263"/>
            <a:ext cx="2973388" cy="465137"/>
          </a:xfrm>
          <a:prstGeom prst="rect">
            <a:avLst/>
          </a:prstGeom>
          <a:noFill/>
          <a:ln w="9525">
            <a:noFill/>
            <a:miter lim="800000"/>
            <a:headEnd/>
            <a:tailEnd/>
          </a:ln>
          <a:effectLst/>
        </p:spPr>
        <p:txBody>
          <a:bodyPr vert="horz" wrap="square" lIns="93168" tIns="46584" rIns="93168" bIns="46584" numCol="1" anchor="b" anchorCtr="0" compatLnSpc="1">
            <a:prstTxWarp prst="textNoShape">
              <a:avLst/>
            </a:prstTxWarp>
          </a:bodyPr>
          <a:lstStyle>
            <a:lvl1pPr defTabSz="931768">
              <a:defRPr sz="1200">
                <a:latin typeface="Times"/>
              </a:defRPr>
            </a:lvl1pPr>
          </a:lstStyle>
          <a:p>
            <a:pPr>
              <a:defRPr/>
            </a:pPr>
            <a:endParaRPr lang="en-US"/>
          </a:p>
        </p:txBody>
      </p:sp>
      <p:sp>
        <p:nvSpPr>
          <p:cNvPr id="16389" name="Rectangle 5"/>
          <p:cNvSpPr>
            <a:spLocks noGrp="1" noChangeArrowheads="1"/>
          </p:cNvSpPr>
          <p:nvPr>
            <p:ph type="sldNum" sz="quarter" idx="3"/>
          </p:nvPr>
        </p:nvSpPr>
        <p:spPr bwMode="auto">
          <a:xfrm>
            <a:off x="3884613" y="8831263"/>
            <a:ext cx="2973387" cy="465137"/>
          </a:xfrm>
          <a:prstGeom prst="rect">
            <a:avLst/>
          </a:prstGeom>
          <a:noFill/>
          <a:ln w="9525">
            <a:noFill/>
            <a:miter lim="800000"/>
            <a:headEnd/>
            <a:tailEnd/>
          </a:ln>
          <a:effectLst/>
        </p:spPr>
        <p:txBody>
          <a:bodyPr vert="horz" wrap="square" lIns="93168" tIns="46584" rIns="93168" bIns="46584" numCol="1" anchor="b" anchorCtr="0" compatLnSpc="1">
            <a:prstTxWarp prst="textNoShape">
              <a:avLst/>
            </a:prstTxWarp>
          </a:bodyPr>
          <a:lstStyle>
            <a:lvl1pPr algn="r" defTabSz="930275">
              <a:defRPr sz="1200">
                <a:latin typeface="Times" charset="0"/>
              </a:defRPr>
            </a:lvl1pPr>
          </a:lstStyle>
          <a:p>
            <a:pPr>
              <a:defRPr/>
            </a:pPr>
            <a:fld id="{E23EA323-2C73-DA48-964D-CC88AAE34EE8}" type="slidenum">
              <a:rPr lang="en-US"/>
              <a:pPr>
                <a:defRPr/>
              </a:pPr>
              <a:t>‹#›</a:t>
            </a:fld>
            <a:endParaRPr lang="en-US"/>
          </a:p>
        </p:txBody>
      </p:sp>
    </p:spTree>
    <p:extLst>
      <p:ext uri="{BB962C8B-B14F-4D97-AF65-F5344CB8AC3E}">
        <p14:creationId xmlns:p14="http://schemas.microsoft.com/office/powerpoint/2010/main" val="41366749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3388" cy="465138"/>
          </a:xfrm>
          <a:prstGeom prst="rect">
            <a:avLst/>
          </a:prstGeom>
          <a:noFill/>
          <a:ln w="9525">
            <a:noFill/>
            <a:miter lim="800000"/>
            <a:headEnd/>
            <a:tailEnd/>
          </a:ln>
          <a:effectLst/>
        </p:spPr>
        <p:txBody>
          <a:bodyPr vert="horz" wrap="square" lIns="93168" tIns="46584" rIns="93168" bIns="46584" numCol="1" anchor="t" anchorCtr="0" compatLnSpc="1">
            <a:prstTxWarp prst="textNoShape">
              <a:avLst/>
            </a:prstTxWarp>
          </a:bodyPr>
          <a:lstStyle>
            <a:lvl1pPr defTabSz="931768">
              <a:defRPr sz="1200">
                <a:latin typeface="Times"/>
              </a:defRPr>
            </a:lvl1pPr>
          </a:lstStyle>
          <a:p>
            <a:pPr>
              <a:defRPr/>
            </a:pPr>
            <a:endParaRPr lang="en-US"/>
          </a:p>
        </p:txBody>
      </p:sp>
      <p:sp>
        <p:nvSpPr>
          <p:cNvPr id="14339" name="Rectangle 3"/>
          <p:cNvSpPr>
            <a:spLocks noGrp="1" noChangeArrowheads="1"/>
          </p:cNvSpPr>
          <p:nvPr>
            <p:ph type="dt" idx="1"/>
          </p:nvPr>
        </p:nvSpPr>
        <p:spPr bwMode="auto">
          <a:xfrm>
            <a:off x="3884613" y="0"/>
            <a:ext cx="2973387" cy="465138"/>
          </a:xfrm>
          <a:prstGeom prst="rect">
            <a:avLst/>
          </a:prstGeom>
          <a:noFill/>
          <a:ln w="9525">
            <a:noFill/>
            <a:miter lim="800000"/>
            <a:headEnd/>
            <a:tailEnd/>
          </a:ln>
          <a:effectLst/>
        </p:spPr>
        <p:txBody>
          <a:bodyPr vert="horz" wrap="square" lIns="93168" tIns="46584" rIns="93168" bIns="46584" numCol="1" anchor="t" anchorCtr="0" compatLnSpc="1">
            <a:prstTxWarp prst="textNoShape">
              <a:avLst/>
            </a:prstTxWarp>
          </a:bodyPr>
          <a:lstStyle>
            <a:lvl1pPr algn="r" defTabSz="931768">
              <a:defRPr sz="1200">
                <a:latin typeface="Time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3168" tIns="46584" rIns="93168" bIns="4658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831263"/>
            <a:ext cx="2973388" cy="465137"/>
          </a:xfrm>
          <a:prstGeom prst="rect">
            <a:avLst/>
          </a:prstGeom>
          <a:noFill/>
          <a:ln w="9525">
            <a:noFill/>
            <a:miter lim="800000"/>
            <a:headEnd/>
            <a:tailEnd/>
          </a:ln>
          <a:effectLst/>
        </p:spPr>
        <p:txBody>
          <a:bodyPr vert="horz" wrap="square" lIns="93168" tIns="46584" rIns="93168" bIns="46584" numCol="1" anchor="b" anchorCtr="0" compatLnSpc="1">
            <a:prstTxWarp prst="textNoShape">
              <a:avLst/>
            </a:prstTxWarp>
          </a:bodyPr>
          <a:lstStyle>
            <a:lvl1pPr defTabSz="931768">
              <a:defRPr sz="1200">
                <a:latin typeface="Times"/>
              </a:defRPr>
            </a:lvl1pPr>
          </a:lstStyle>
          <a:p>
            <a:pPr>
              <a:defRPr/>
            </a:pPr>
            <a:endParaRPr lang="en-US"/>
          </a:p>
        </p:txBody>
      </p:sp>
      <p:sp>
        <p:nvSpPr>
          <p:cNvPr id="14343" name="Rectangle 7"/>
          <p:cNvSpPr>
            <a:spLocks noGrp="1" noChangeArrowheads="1"/>
          </p:cNvSpPr>
          <p:nvPr>
            <p:ph type="sldNum" sz="quarter" idx="5"/>
          </p:nvPr>
        </p:nvSpPr>
        <p:spPr bwMode="auto">
          <a:xfrm>
            <a:off x="3884613" y="8831263"/>
            <a:ext cx="2973387" cy="465137"/>
          </a:xfrm>
          <a:prstGeom prst="rect">
            <a:avLst/>
          </a:prstGeom>
          <a:noFill/>
          <a:ln w="9525">
            <a:noFill/>
            <a:miter lim="800000"/>
            <a:headEnd/>
            <a:tailEnd/>
          </a:ln>
          <a:effectLst/>
        </p:spPr>
        <p:txBody>
          <a:bodyPr vert="horz" wrap="square" lIns="93168" tIns="46584" rIns="93168" bIns="46584" numCol="1" anchor="b" anchorCtr="0" compatLnSpc="1">
            <a:prstTxWarp prst="textNoShape">
              <a:avLst/>
            </a:prstTxWarp>
          </a:bodyPr>
          <a:lstStyle>
            <a:lvl1pPr algn="r" defTabSz="930275">
              <a:defRPr sz="1200">
                <a:latin typeface="Times" charset="0"/>
              </a:defRPr>
            </a:lvl1pPr>
          </a:lstStyle>
          <a:p>
            <a:pPr>
              <a:defRPr/>
            </a:pPr>
            <a:fld id="{80F7A63E-6CE5-3347-BCEF-4F5E3BCA0CA3}" type="slidenum">
              <a:rPr lang="en-US"/>
              <a:pPr>
                <a:defRPr/>
              </a:pPr>
              <a:t>‹#›</a:t>
            </a:fld>
            <a:endParaRPr lang="en-US"/>
          </a:p>
        </p:txBody>
      </p:sp>
    </p:spTree>
    <p:extLst>
      <p:ext uri="{BB962C8B-B14F-4D97-AF65-F5344CB8AC3E}">
        <p14:creationId xmlns:p14="http://schemas.microsoft.com/office/powerpoint/2010/main" val="56779142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p:spPr>
        <p:txBody>
          <a:bodyPr/>
          <a:lstStyle/>
          <a:p>
            <a:endParaRPr lang="en-US">
              <a:latin typeface="Times" pitchFamily="-105" charset="0"/>
            </a:endParaRPr>
          </a:p>
        </p:txBody>
      </p:sp>
      <p:sp>
        <p:nvSpPr>
          <p:cNvPr id="16388" name="Slide Number Placeholder 3"/>
          <p:cNvSpPr>
            <a:spLocks noGrp="1"/>
          </p:cNvSpPr>
          <p:nvPr>
            <p:ph type="sldNum" sz="quarter" idx="5"/>
          </p:nvPr>
        </p:nvSpPr>
        <p:spPr>
          <a:noFill/>
        </p:spPr>
        <p:txBody>
          <a:bodyPr/>
          <a:lstStyle/>
          <a:p>
            <a:fld id="{A3F64C33-3C1B-8A42-AB0B-2C29252B55D2}" type="slidenum">
              <a:rPr lang="en-US">
                <a:latin typeface="Times" pitchFamily="-105" charset="0"/>
              </a:rPr>
              <a:pPr/>
              <a:t>1</a:t>
            </a:fld>
            <a:endParaRPr lang="en-US">
              <a:latin typeface="Times" pitchFamily="-105"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6B65BE5C-A91A-4749-8788-0E72CDF96393}" type="slidenum">
              <a:rPr lang="en-US" sz="1200"/>
              <a:pPr/>
              <a:t>10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9C263632-5B25-8C44-87E1-F44A75655179}" type="slidenum">
              <a:rPr lang="en-US" sz="1200"/>
              <a:pPr/>
              <a:t>11</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9994A464-F30B-B64D-A5FA-A563FBFB3D6A}" type="slidenum">
              <a:rPr lang="en-US" sz="1200"/>
              <a:pPr/>
              <a:t>12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a:ln/>
        </p:spPr>
      </p:sp>
      <p:sp>
        <p:nvSpPr>
          <p:cNvPr id="40963" name="Notes Placeholder 2"/>
          <p:cNvSpPr>
            <a:spLocks noGrp="1"/>
          </p:cNvSpPr>
          <p:nvPr>
            <p:ph type="body" idx="1"/>
          </p:nvPr>
        </p:nvSpPr>
        <p:spPr>
          <a:noFill/>
          <a:ln/>
        </p:spPr>
        <p:txBody>
          <a:bodyPr/>
          <a:lstStyle/>
          <a:p>
            <a:endParaRPr lang="en-US">
              <a:latin typeface="Times" pitchFamily="-105" charset="0"/>
            </a:endParaRPr>
          </a:p>
        </p:txBody>
      </p:sp>
      <p:sp>
        <p:nvSpPr>
          <p:cNvPr id="40964" name="Slide Number Placeholder 3"/>
          <p:cNvSpPr>
            <a:spLocks noGrp="1"/>
          </p:cNvSpPr>
          <p:nvPr>
            <p:ph type="sldNum" sz="quarter" idx="5"/>
          </p:nvPr>
        </p:nvSpPr>
        <p:spPr>
          <a:noFill/>
        </p:spPr>
        <p:txBody>
          <a:bodyPr/>
          <a:lstStyle/>
          <a:p>
            <a:fld id="{C9070DB9-4C75-0C40-8E3D-591B5B91CC33}" type="slidenum">
              <a:rPr lang="en-US" smtClean="0">
                <a:latin typeface="Times" pitchFamily="-105" charset="0"/>
              </a:rPr>
              <a:pPr/>
              <a:t>13</a:t>
            </a:fld>
            <a:endParaRPr lang="en-US" smtClean="0">
              <a:latin typeface="Times" pitchFamily="-105"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4371532F-EF1E-B44C-A2F4-362191342740}" type="slidenum">
              <a:rPr lang="en-US" sz="1200"/>
              <a:pPr/>
              <a:t>14</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63123561-33A7-E14D-B0B0-25A8E3482EAD}" type="slidenum">
              <a:rPr lang="en-US" sz="1200"/>
              <a:pPr/>
              <a:t>15</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2EAA37C7-FAFA-154D-B428-2F3A92B44E01}" type="slidenum">
              <a:rPr lang="en-US" sz="1200"/>
              <a:pPr/>
              <a:t>16</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pPr defTabSz="928688"/>
            <a:fld id="{81FF9269-1DC5-294A-8233-CD383C8CF2BA}" type="slidenum">
              <a:rPr lang="en-US">
                <a:latin typeface="Times" pitchFamily="-105" charset="0"/>
              </a:rPr>
              <a:pPr defTabSz="928688"/>
              <a:t>17</a:t>
            </a:fld>
            <a:endParaRPr lang="en-US">
              <a:latin typeface="Times" pitchFamily="-105" charset="0"/>
            </a:endParaRPr>
          </a:p>
        </p:txBody>
      </p:sp>
      <p:sp>
        <p:nvSpPr>
          <p:cNvPr id="49155" name="Rectangle 2"/>
          <p:cNvSpPr>
            <a:spLocks noGrp="1" noRot="1" noChangeAspect="1" noChangeArrowheads="1" noTextEdit="1"/>
          </p:cNvSpPr>
          <p:nvPr>
            <p:ph type="sldImg"/>
          </p:nvPr>
        </p:nvSpPr>
        <p:spPr>
          <a:xfrm>
            <a:off x="1089025" y="677863"/>
            <a:ext cx="4713288" cy="3536950"/>
          </a:xfrm>
          <a:ln/>
        </p:spPr>
      </p:sp>
      <p:sp>
        <p:nvSpPr>
          <p:cNvPr id="49156" name="Rectangle 3"/>
          <p:cNvSpPr>
            <a:spLocks noGrp="1" noChangeArrowheads="1"/>
          </p:cNvSpPr>
          <p:nvPr>
            <p:ph type="body" idx="1"/>
          </p:nvPr>
        </p:nvSpPr>
        <p:spPr>
          <a:xfrm>
            <a:off x="879475" y="4441825"/>
            <a:ext cx="5060950" cy="4141788"/>
          </a:xfrm>
          <a:noFill/>
          <a:ln/>
        </p:spPr>
        <p:txBody>
          <a:bodyPr/>
          <a:lstStyle/>
          <a:p>
            <a:pPr eaLnBrk="1" hangingPunct="1"/>
            <a:endParaRPr lang="en-US">
              <a:latin typeface="Times" pitchFamily="-105"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pPr defTabSz="928688"/>
            <a:fld id="{AF821900-B21B-474F-8C4A-2136BEB933B1}" type="slidenum">
              <a:rPr lang="en-US">
                <a:latin typeface="Times" pitchFamily="-105" charset="0"/>
              </a:rPr>
              <a:pPr defTabSz="928688"/>
              <a:t>18</a:t>
            </a:fld>
            <a:endParaRPr lang="en-US">
              <a:latin typeface="Times" pitchFamily="-105" charset="0"/>
            </a:endParaRPr>
          </a:p>
        </p:txBody>
      </p:sp>
      <p:sp>
        <p:nvSpPr>
          <p:cNvPr id="51203"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E4DA6501-6D85-DB4C-AC53-C5C732F95D4A}" type="slidenum">
              <a:rPr lang="en-US" sz="1200"/>
              <a:pPr algn="r" defTabSz="898525"/>
              <a:t>18</a:t>
            </a:fld>
            <a:endParaRPr lang="en-US" sz="1200"/>
          </a:p>
        </p:txBody>
      </p:sp>
      <p:sp>
        <p:nvSpPr>
          <p:cNvPr id="51204" name="Rectangle 2"/>
          <p:cNvSpPr>
            <a:spLocks noGrp="1" noRot="1" noChangeAspect="1" noChangeArrowheads="1" noTextEdit="1"/>
          </p:cNvSpPr>
          <p:nvPr>
            <p:ph type="sldImg"/>
          </p:nvPr>
        </p:nvSpPr>
        <p:spPr>
          <a:xfrm>
            <a:off x="1089025" y="677863"/>
            <a:ext cx="4713288" cy="3536950"/>
          </a:xfrm>
          <a:ln/>
        </p:spPr>
      </p:sp>
      <p:sp>
        <p:nvSpPr>
          <p:cNvPr id="51205"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pPr defTabSz="928688"/>
            <a:fld id="{49965272-B3EA-8041-8B65-05713A3F4EDB}" type="slidenum">
              <a:rPr lang="en-US">
                <a:latin typeface="Times" pitchFamily="-105" charset="0"/>
              </a:rPr>
              <a:pPr defTabSz="928688"/>
              <a:t>19</a:t>
            </a:fld>
            <a:endParaRPr lang="en-US">
              <a:latin typeface="Times" pitchFamily="-105" charset="0"/>
            </a:endParaRPr>
          </a:p>
        </p:txBody>
      </p:sp>
      <p:sp>
        <p:nvSpPr>
          <p:cNvPr id="53251"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989E098B-CD51-9140-AC1C-1BFAE3CF79DC}" type="slidenum">
              <a:rPr lang="en-US" sz="1200"/>
              <a:pPr algn="r" defTabSz="898525"/>
              <a:t>19</a:t>
            </a:fld>
            <a:endParaRPr lang="en-US" sz="1200"/>
          </a:p>
        </p:txBody>
      </p:sp>
      <p:sp>
        <p:nvSpPr>
          <p:cNvPr id="53252" name="Rectangle 2"/>
          <p:cNvSpPr>
            <a:spLocks noGrp="1" noRot="1" noChangeAspect="1" noChangeArrowheads="1" noTextEdit="1"/>
          </p:cNvSpPr>
          <p:nvPr>
            <p:ph type="sldImg"/>
          </p:nvPr>
        </p:nvSpPr>
        <p:spPr>
          <a:xfrm>
            <a:off x="1089025" y="677863"/>
            <a:ext cx="4713288" cy="3536950"/>
          </a:xfrm>
          <a:ln/>
        </p:spPr>
      </p:sp>
      <p:sp>
        <p:nvSpPr>
          <p:cNvPr id="53253"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a:ln/>
        </p:spPr>
      </p:sp>
      <p:sp>
        <p:nvSpPr>
          <p:cNvPr id="20483" name="Notes Placeholder 2"/>
          <p:cNvSpPr>
            <a:spLocks noGrp="1"/>
          </p:cNvSpPr>
          <p:nvPr>
            <p:ph type="body" idx="1"/>
          </p:nvPr>
        </p:nvSpPr>
        <p:spPr>
          <a:noFill/>
          <a:ln/>
        </p:spPr>
        <p:txBody>
          <a:bodyPr/>
          <a:lstStyle/>
          <a:p>
            <a:endParaRPr lang="en-US">
              <a:latin typeface="Times" pitchFamily="-105" charset="0"/>
            </a:endParaRPr>
          </a:p>
        </p:txBody>
      </p:sp>
      <p:sp>
        <p:nvSpPr>
          <p:cNvPr id="20484" name="Slide Number Placeholder 3"/>
          <p:cNvSpPr>
            <a:spLocks noGrp="1"/>
          </p:cNvSpPr>
          <p:nvPr>
            <p:ph type="sldNum" sz="quarter" idx="5"/>
          </p:nvPr>
        </p:nvSpPr>
        <p:spPr>
          <a:noFill/>
        </p:spPr>
        <p:txBody>
          <a:bodyPr/>
          <a:lstStyle/>
          <a:p>
            <a:fld id="{08187223-BEDD-6840-9B25-9BCB849064B6}" type="slidenum">
              <a:rPr lang="en-US" smtClean="0">
                <a:latin typeface="Times" pitchFamily="-105" charset="0"/>
              </a:rPr>
              <a:pPr/>
              <a:t>2</a:t>
            </a:fld>
            <a:endParaRPr lang="en-US" smtClean="0">
              <a:latin typeface="Times" pitchFamily="-105"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pPr defTabSz="928688"/>
            <a:fld id="{A7989556-9E2B-BD43-9048-B6C9F68C2719}" type="slidenum">
              <a:rPr lang="en-US">
                <a:latin typeface="Times" pitchFamily="-105" charset="0"/>
              </a:rPr>
              <a:pPr defTabSz="928688"/>
              <a:t>20</a:t>
            </a:fld>
            <a:endParaRPr lang="en-US">
              <a:latin typeface="Times" pitchFamily="-105" charset="0"/>
            </a:endParaRPr>
          </a:p>
        </p:txBody>
      </p:sp>
      <p:sp>
        <p:nvSpPr>
          <p:cNvPr id="59395"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367C9679-EE7C-704B-9F00-7F269EEDABF5}" type="slidenum">
              <a:rPr lang="en-US" sz="1200"/>
              <a:pPr algn="r" defTabSz="898525"/>
              <a:t>20</a:t>
            </a:fld>
            <a:endParaRPr lang="en-US" sz="1200"/>
          </a:p>
        </p:txBody>
      </p:sp>
      <p:sp>
        <p:nvSpPr>
          <p:cNvPr id="59396" name="Rectangle 2"/>
          <p:cNvSpPr>
            <a:spLocks noGrp="1" noRot="1" noChangeAspect="1" noChangeArrowheads="1" noTextEdit="1"/>
          </p:cNvSpPr>
          <p:nvPr>
            <p:ph type="sldImg"/>
          </p:nvPr>
        </p:nvSpPr>
        <p:spPr>
          <a:xfrm>
            <a:off x="1089025" y="677863"/>
            <a:ext cx="4713288" cy="3536950"/>
          </a:xfrm>
          <a:ln/>
        </p:spPr>
      </p:sp>
      <p:sp>
        <p:nvSpPr>
          <p:cNvPr id="59397"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pPr defTabSz="928688"/>
            <a:fld id="{E3F4AA04-479F-A34C-BFAA-ABE2B2B6EF7F}" type="slidenum">
              <a:rPr lang="en-US">
                <a:latin typeface="Times" pitchFamily="-105" charset="0"/>
              </a:rPr>
              <a:pPr defTabSz="928688"/>
              <a:t>21</a:t>
            </a:fld>
            <a:endParaRPr lang="en-US">
              <a:latin typeface="Times" pitchFamily="-105" charset="0"/>
            </a:endParaRPr>
          </a:p>
        </p:txBody>
      </p:sp>
      <p:sp>
        <p:nvSpPr>
          <p:cNvPr id="61443"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29D3D348-9C8B-6A44-8986-016259D0F0BD}" type="slidenum">
              <a:rPr lang="en-US" sz="1200"/>
              <a:pPr algn="r" defTabSz="898525"/>
              <a:t>21</a:t>
            </a:fld>
            <a:endParaRPr lang="en-US" sz="1200"/>
          </a:p>
        </p:txBody>
      </p:sp>
      <p:sp>
        <p:nvSpPr>
          <p:cNvPr id="61444" name="Rectangle 2"/>
          <p:cNvSpPr>
            <a:spLocks noGrp="1" noRot="1" noChangeAspect="1" noChangeArrowheads="1" noTextEdit="1"/>
          </p:cNvSpPr>
          <p:nvPr>
            <p:ph type="sldImg"/>
          </p:nvPr>
        </p:nvSpPr>
        <p:spPr>
          <a:xfrm>
            <a:off x="1089025" y="677863"/>
            <a:ext cx="4713288" cy="3536950"/>
          </a:xfrm>
          <a:ln/>
        </p:spPr>
      </p:sp>
      <p:sp>
        <p:nvSpPr>
          <p:cNvPr id="61445"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pPr defTabSz="928688"/>
            <a:fld id="{2541D36C-3829-8446-B987-B82CBF0ABAEE}" type="slidenum">
              <a:rPr lang="en-US">
                <a:latin typeface="Times" pitchFamily="-105" charset="0"/>
              </a:rPr>
              <a:pPr defTabSz="928688"/>
              <a:t>22</a:t>
            </a:fld>
            <a:endParaRPr lang="en-US">
              <a:latin typeface="Times" pitchFamily="-105" charset="0"/>
            </a:endParaRPr>
          </a:p>
        </p:txBody>
      </p:sp>
      <p:sp>
        <p:nvSpPr>
          <p:cNvPr id="69635"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31F18185-9360-9347-90CE-308AEC33440B}" type="slidenum">
              <a:rPr lang="en-US" sz="1200"/>
              <a:pPr algn="r" defTabSz="898525"/>
              <a:t>22</a:t>
            </a:fld>
            <a:endParaRPr lang="en-US" sz="1200"/>
          </a:p>
        </p:txBody>
      </p:sp>
      <p:sp>
        <p:nvSpPr>
          <p:cNvPr id="69636" name="Rectangle 2"/>
          <p:cNvSpPr>
            <a:spLocks noGrp="1" noRot="1" noChangeAspect="1" noChangeArrowheads="1" noTextEdit="1"/>
          </p:cNvSpPr>
          <p:nvPr>
            <p:ph type="sldImg"/>
          </p:nvPr>
        </p:nvSpPr>
        <p:spPr>
          <a:xfrm>
            <a:off x="1089025" y="677863"/>
            <a:ext cx="4713288" cy="3536950"/>
          </a:xfrm>
          <a:ln/>
        </p:spPr>
      </p:sp>
      <p:sp>
        <p:nvSpPr>
          <p:cNvPr id="69637"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pPr defTabSz="928688"/>
            <a:fld id="{BBACF36C-44A6-A649-8E35-564E37948C88}" type="slidenum">
              <a:rPr lang="en-US">
                <a:latin typeface="Times" pitchFamily="-105" charset="0"/>
              </a:rPr>
              <a:pPr defTabSz="928688"/>
              <a:t>23</a:t>
            </a:fld>
            <a:endParaRPr lang="en-US">
              <a:latin typeface="Times" pitchFamily="-105" charset="0"/>
            </a:endParaRPr>
          </a:p>
        </p:txBody>
      </p:sp>
      <p:sp>
        <p:nvSpPr>
          <p:cNvPr id="71683"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833640DB-22AB-A946-BDB1-889401CDD80F}" type="slidenum">
              <a:rPr lang="en-US" sz="1200"/>
              <a:pPr algn="r" defTabSz="898525"/>
              <a:t>23</a:t>
            </a:fld>
            <a:endParaRPr lang="en-US" sz="1200"/>
          </a:p>
        </p:txBody>
      </p:sp>
      <p:sp>
        <p:nvSpPr>
          <p:cNvPr id="71684" name="Rectangle 2"/>
          <p:cNvSpPr>
            <a:spLocks noGrp="1" noRot="1" noChangeAspect="1" noChangeArrowheads="1" noTextEdit="1"/>
          </p:cNvSpPr>
          <p:nvPr>
            <p:ph type="sldImg"/>
          </p:nvPr>
        </p:nvSpPr>
        <p:spPr>
          <a:xfrm>
            <a:off x="1089025" y="677863"/>
            <a:ext cx="4713288" cy="3536950"/>
          </a:xfrm>
          <a:ln/>
        </p:spPr>
      </p:sp>
      <p:sp>
        <p:nvSpPr>
          <p:cNvPr id="71685"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pPr defTabSz="928688"/>
            <a:fld id="{1EEF4372-1F00-424C-8FBB-345E87B37B44}" type="slidenum">
              <a:rPr lang="en-US">
                <a:latin typeface="Times" pitchFamily="-105" charset="0"/>
              </a:rPr>
              <a:pPr defTabSz="928688"/>
              <a:t>24</a:t>
            </a:fld>
            <a:endParaRPr lang="en-US">
              <a:latin typeface="Times" pitchFamily="-105" charset="0"/>
            </a:endParaRPr>
          </a:p>
        </p:txBody>
      </p:sp>
      <p:sp>
        <p:nvSpPr>
          <p:cNvPr id="73731"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1C8B41D4-10AA-9A4A-AD5B-9DE36D07C0F8}" type="slidenum">
              <a:rPr lang="en-US" sz="1200"/>
              <a:pPr algn="r" defTabSz="898525"/>
              <a:t>24</a:t>
            </a:fld>
            <a:endParaRPr lang="en-US" sz="1200"/>
          </a:p>
        </p:txBody>
      </p:sp>
      <p:sp>
        <p:nvSpPr>
          <p:cNvPr id="73732" name="Rectangle 2"/>
          <p:cNvSpPr>
            <a:spLocks noGrp="1" noRot="1" noChangeAspect="1" noChangeArrowheads="1" noTextEdit="1"/>
          </p:cNvSpPr>
          <p:nvPr>
            <p:ph type="sldImg"/>
          </p:nvPr>
        </p:nvSpPr>
        <p:spPr>
          <a:xfrm>
            <a:off x="1089025" y="677863"/>
            <a:ext cx="4713288" cy="3536950"/>
          </a:xfrm>
          <a:ln/>
        </p:spPr>
      </p:sp>
      <p:sp>
        <p:nvSpPr>
          <p:cNvPr id="73733"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pPr defTabSz="928688"/>
            <a:fld id="{D4F6EF68-128E-4943-B14B-519B2A127300}" type="slidenum">
              <a:rPr lang="en-US">
                <a:latin typeface="Times" pitchFamily="-105" charset="0"/>
              </a:rPr>
              <a:pPr defTabSz="928688"/>
              <a:t>25</a:t>
            </a:fld>
            <a:endParaRPr lang="en-US">
              <a:latin typeface="Times" pitchFamily="-105" charset="0"/>
            </a:endParaRPr>
          </a:p>
        </p:txBody>
      </p:sp>
      <p:sp>
        <p:nvSpPr>
          <p:cNvPr id="75779" name="Rectangle 7"/>
          <p:cNvSpPr txBox="1">
            <a:spLocks noGrp="1" noChangeArrowheads="1"/>
          </p:cNvSpPr>
          <p:nvPr/>
        </p:nvSpPr>
        <p:spPr bwMode="auto">
          <a:xfrm>
            <a:off x="3886200" y="8807450"/>
            <a:ext cx="2933700" cy="450850"/>
          </a:xfrm>
          <a:prstGeom prst="rect">
            <a:avLst/>
          </a:prstGeom>
          <a:noFill/>
          <a:ln w="9525">
            <a:noFill/>
            <a:miter lim="800000"/>
            <a:headEnd/>
            <a:tailEnd/>
          </a:ln>
        </p:spPr>
        <p:txBody>
          <a:bodyPr lIns="90154" tIns="45077" rIns="90154" bIns="45077" anchor="b">
            <a:prstTxWarp prst="textNoShape">
              <a:avLst/>
            </a:prstTxWarp>
          </a:bodyPr>
          <a:lstStyle/>
          <a:p>
            <a:pPr algn="r" defTabSz="898525"/>
            <a:fld id="{EB6BFC37-432E-3644-B655-6B6CE44D761C}" type="slidenum">
              <a:rPr lang="en-US" sz="1200"/>
              <a:pPr algn="r" defTabSz="898525"/>
              <a:t>25</a:t>
            </a:fld>
            <a:endParaRPr lang="en-US" sz="1200"/>
          </a:p>
        </p:txBody>
      </p:sp>
      <p:sp>
        <p:nvSpPr>
          <p:cNvPr id="75780" name="Rectangle 2"/>
          <p:cNvSpPr>
            <a:spLocks noGrp="1" noRot="1" noChangeAspect="1" noChangeArrowheads="1" noTextEdit="1"/>
          </p:cNvSpPr>
          <p:nvPr>
            <p:ph type="sldImg"/>
          </p:nvPr>
        </p:nvSpPr>
        <p:spPr>
          <a:xfrm>
            <a:off x="1089025" y="677863"/>
            <a:ext cx="4713288" cy="3536950"/>
          </a:xfrm>
          <a:ln/>
        </p:spPr>
      </p:sp>
      <p:sp>
        <p:nvSpPr>
          <p:cNvPr id="75781" name="Rectangle 3"/>
          <p:cNvSpPr>
            <a:spLocks noGrp="1" noChangeArrowheads="1"/>
          </p:cNvSpPr>
          <p:nvPr>
            <p:ph type="body" idx="1"/>
          </p:nvPr>
        </p:nvSpPr>
        <p:spPr>
          <a:xfrm>
            <a:off x="879475" y="4441825"/>
            <a:ext cx="5060950" cy="4141788"/>
          </a:xfrm>
          <a:noFill/>
          <a:ln/>
        </p:spPr>
        <p:txBody>
          <a:bodyPr lIns="90154" tIns="45077" rIns="90154" bIns="45077"/>
          <a:lstStyle/>
          <a:p>
            <a:pPr eaLnBrk="1" hangingPunct="1"/>
            <a:endParaRPr lang="en-US">
              <a:latin typeface="Times" pitchFamily="-105"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p:cNvSpPr>
          <p:nvPr>
            <p:ph type="sldImg"/>
          </p:nvPr>
        </p:nvSpPr>
        <p:spPr>
          <a:ln/>
        </p:spPr>
      </p:sp>
      <p:sp>
        <p:nvSpPr>
          <p:cNvPr id="83971" name="Notes Placeholder 2"/>
          <p:cNvSpPr>
            <a:spLocks noGrp="1"/>
          </p:cNvSpPr>
          <p:nvPr>
            <p:ph type="body" idx="1"/>
          </p:nvPr>
        </p:nvSpPr>
        <p:spPr>
          <a:noFill/>
          <a:ln/>
        </p:spPr>
        <p:txBody>
          <a:bodyPr/>
          <a:lstStyle/>
          <a:p>
            <a:endParaRPr lang="en-US">
              <a:latin typeface="Times" pitchFamily="-105" charset="0"/>
            </a:endParaRPr>
          </a:p>
        </p:txBody>
      </p:sp>
      <p:sp>
        <p:nvSpPr>
          <p:cNvPr id="83972" name="Slide Number Placeholder 3"/>
          <p:cNvSpPr>
            <a:spLocks noGrp="1"/>
          </p:cNvSpPr>
          <p:nvPr>
            <p:ph type="sldNum" sz="quarter" idx="5"/>
          </p:nvPr>
        </p:nvSpPr>
        <p:spPr>
          <a:noFill/>
        </p:spPr>
        <p:txBody>
          <a:bodyPr/>
          <a:lstStyle/>
          <a:p>
            <a:fld id="{54D7FD3D-FD6E-AA49-9FDE-47E7A853C1D2}" type="slidenum">
              <a:rPr lang="en-US" smtClean="0">
                <a:latin typeface="Times" pitchFamily="-105" charset="0"/>
              </a:rPr>
              <a:pPr/>
              <a:t>26</a:t>
            </a:fld>
            <a:endParaRPr lang="en-US" smtClean="0">
              <a:latin typeface="Times" pitchFamily="-105"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15A29B5-812C-424B-82B8-62CE698141B4}" type="slidenum">
              <a:rPr lang="zh-CN" altLang="en-US">
                <a:latin typeface="Times" pitchFamily="-105" charset="0"/>
                <a:cs typeface="宋体" pitchFamily="-105" charset="-122"/>
              </a:rPr>
              <a:pPr/>
              <a:t>27</a:t>
            </a:fld>
            <a:endParaRPr lang="zh-CN" altLang="en-US">
              <a:latin typeface="Times" pitchFamily="-105" charset="0"/>
              <a:cs typeface="宋体" pitchFamily="-105" charset="-122"/>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p:cNvSpPr>
          <p:nvPr>
            <p:ph type="sldImg"/>
          </p:nvPr>
        </p:nvSpPr>
        <p:spPr>
          <a:ln/>
        </p:spPr>
      </p:sp>
      <p:sp>
        <p:nvSpPr>
          <p:cNvPr id="98307" name="Notes Placeholder 2"/>
          <p:cNvSpPr>
            <a:spLocks noGrp="1"/>
          </p:cNvSpPr>
          <p:nvPr>
            <p:ph type="body" idx="1"/>
          </p:nvPr>
        </p:nvSpPr>
        <p:spPr>
          <a:noFill/>
          <a:ln/>
        </p:spPr>
        <p:txBody>
          <a:bodyPr/>
          <a:lstStyle/>
          <a:p>
            <a:endParaRPr lang="en-US">
              <a:latin typeface="Times" pitchFamily="-105" charset="0"/>
            </a:endParaRPr>
          </a:p>
        </p:txBody>
      </p:sp>
      <p:sp>
        <p:nvSpPr>
          <p:cNvPr id="98308" name="Slide Number Placeholder 3"/>
          <p:cNvSpPr>
            <a:spLocks noGrp="1"/>
          </p:cNvSpPr>
          <p:nvPr>
            <p:ph type="sldNum" sz="quarter" idx="5"/>
          </p:nvPr>
        </p:nvSpPr>
        <p:spPr>
          <a:noFill/>
        </p:spPr>
        <p:txBody>
          <a:bodyPr/>
          <a:lstStyle/>
          <a:p>
            <a:fld id="{9396B14E-4390-B44F-B67E-CBFB5F176547}" type="slidenum">
              <a:rPr lang="en-US" smtClean="0">
                <a:latin typeface="Times" pitchFamily="-105" charset="0"/>
              </a:rPr>
              <a:pPr/>
              <a:t>28</a:t>
            </a:fld>
            <a:endParaRPr lang="en-US" smtClean="0">
              <a:latin typeface="Times" pitchFamily="-105"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p:cNvSpPr>
          <p:nvPr>
            <p:ph type="sldImg"/>
          </p:nvPr>
        </p:nvSpPr>
        <p:spPr>
          <a:ln/>
        </p:spPr>
      </p:sp>
      <p:sp>
        <p:nvSpPr>
          <p:cNvPr id="104451" name="Notes Placeholder 2"/>
          <p:cNvSpPr>
            <a:spLocks noGrp="1"/>
          </p:cNvSpPr>
          <p:nvPr>
            <p:ph type="body" idx="1"/>
          </p:nvPr>
        </p:nvSpPr>
        <p:spPr>
          <a:noFill/>
          <a:ln/>
        </p:spPr>
        <p:txBody>
          <a:bodyPr/>
          <a:lstStyle/>
          <a:p>
            <a:endParaRPr lang="en-US">
              <a:latin typeface="Times" pitchFamily="-105" charset="0"/>
            </a:endParaRPr>
          </a:p>
        </p:txBody>
      </p:sp>
      <p:sp>
        <p:nvSpPr>
          <p:cNvPr id="104452" name="Slide Number Placeholder 3"/>
          <p:cNvSpPr>
            <a:spLocks noGrp="1"/>
          </p:cNvSpPr>
          <p:nvPr>
            <p:ph type="sldNum" sz="quarter" idx="5"/>
          </p:nvPr>
        </p:nvSpPr>
        <p:spPr>
          <a:noFill/>
        </p:spPr>
        <p:txBody>
          <a:bodyPr/>
          <a:lstStyle/>
          <a:p>
            <a:fld id="{5ED7143D-618C-D64A-84F2-8DB594CA3F9F}" type="slidenum">
              <a:rPr lang="en-US" smtClean="0">
                <a:latin typeface="Times" pitchFamily="-105" charset="0"/>
              </a:rPr>
              <a:pPr/>
              <a:t>29</a:t>
            </a:fld>
            <a:endParaRPr lang="en-US" smtClean="0">
              <a:latin typeface="Times" pitchFamily="-105"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p:cNvSpPr>
          <p:nvPr>
            <p:ph type="sldImg"/>
          </p:nvPr>
        </p:nvSpPr>
        <p:spPr>
          <a:ln/>
        </p:spPr>
      </p:sp>
      <p:sp>
        <p:nvSpPr>
          <p:cNvPr id="90115" name="Notes Placeholder 2"/>
          <p:cNvSpPr>
            <a:spLocks noGrp="1"/>
          </p:cNvSpPr>
          <p:nvPr>
            <p:ph type="body" idx="1"/>
          </p:nvPr>
        </p:nvSpPr>
        <p:spPr>
          <a:noFill/>
          <a:ln/>
        </p:spPr>
        <p:txBody>
          <a:bodyPr/>
          <a:lstStyle/>
          <a:p>
            <a:endParaRPr lang="en-US">
              <a:latin typeface="Times" pitchFamily="-105" charset="0"/>
            </a:endParaRPr>
          </a:p>
        </p:txBody>
      </p:sp>
      <p:sp>
        <p:nvSpPr>
          <p:cNvPr id="90116" name="Slide Number Placeholder 3"/>
          <p:cNvSpPr>
            <a:spLocks noGrp="1"/>
          </p:cNvSpPr>
          <p:nvPr>
            <p:ph type="sldNum" sz="quarter" idx="5"/>
          </p:nvPr>
        </p:nvSpPr>
        <p:spPr>
          <a:noFill/>
        </p:spPr>
        <p:txBody>
          <a:bodyPr/>
          <a:lstStyle/>
          <a:p>
            <a:fld id="{D4D9EDEF-776C-B643-813F-F8423E1B1103}" type="slidenum">
              <a:rPr lang="en-US" smtClean="0">
                <a:latin typeface="Times" pitchFamily="-105" charset="0"/>
              </a:rPr>
              <a:pPr/>
              <a:t>3</a:t>
            </a:fld>
            <a:endParaRPr lang="en-US" smtClean="0">
              <a:latin typeface="Times" pitchFamily="-105"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8BD2124-E1D2-7048-90A8-B59FBFB42D85}" type="slidenum">
              <a:rPr lang="en-US">
                <a:latin typeface="Times" pitchFamily="-105" charset="0"/>
              </a:rPr>
              <a:pPr/>
              <a:t>30</a:t>
            </a:fld>
            <a:endParaRPr lang="en-US">
              <a:latin typeface="Times" pitchFamily="-105" charset="0"/>
            </a:endParaRPr>
          </a:p>
        </p:txBody>
      </p:sp>
      <p:sp>
        <p:nvSpPr>
          <p:cNvPr id="106499" name="Rectangle 7"/>
          <p:cNvSpPr txBox="1">
            <a:spLocks noGrp="1" noChangeArrowheads="1"/>
          </p:cNvSpPr>
          <p:nvPr/>
        </p:nvSpPr>
        <p:spPr bwMode="auto">
          <a:xfrm>
            <a:off x="3887788" y="8807450"/>
            <a:ext cx="2933700" cy="450850"/>
          </a:xfrm>
          <a:prstGeom prst="rect">
            <a:avLst/>
          </a:prstGeom>
          <a:noFill/>
          <a:ln w="9525">
            <a:noFill/>
            <a:miter lim="800000"/>
            <a:headEnd/>
            <a:tailEnd/>
          </a:ln>
        </p:spPr>
        <p:txBody>
          <a:bodyPr lIns="90163" tIns="45081" rIns="90163" bIns="45081" anchor="b">
            <a:prstTxWarp prst="textNoShape">
              <a:avLst/>
            </a:prstTxWarp>
          </a:bodyPr>
          <a:lstStyle/>
          <a:p>
            <a:pPr algn="r" defTabSz="900113"/>
            <a:fld id="{20AD9849-6353-D14F-B8D6-9EB19D8AD6B4}" type="slidenum">
              <a:rPr lang="en-US" sz="1200"/>
              <a:pPr algn="r" defTabSz="900113"/>
              <a:t>30</a:t>
            </a:fld>
            <a:endParaRPr lang="en-US" sz="1200"/>
          </a:p>
        </p:txBody>
      </p:sp>
      <p:sp>
        <p:nvSpPr>
          <p:cNvPr id="106500" name="Rectangle 2"/>
          <p:cNvSpPr>
            <a:spLocks noGrp="1" noRot="1" noChangeAspect="1" noChangeArrowheads="1" noTextEdit="1"/>
          </p:cNvSpPr>
          <p:nvPr>
            <p:ph type="sldImg"/>
          </p:nvPr>
        </p:nvSpPr>
        <p:spPr>
          <a:xfrm>
            <a:off x="1089025" y="677863"/>
            <a:ext cx="4713288" cy="3536950"/>
          </a:xfrm>
          <a:ln/>
        </p:spPr>
      </p:sp>
      <p:sp>
        <p:nvSpPr>
          <p:cNvPr id="106501" name="Rectangle 3"/>
          <p:cNvSpPr>
            <a:spLocks noGrp="1" noChangeArrowheads="1"/>
          </p:cNvSpPr>
          <p:nvPr>
            <p:ph type="body" idx="1"/>
          </p:nvPr>
        </p:nvSpPr>
        <p:spPr>
          <a:xfrm>
            <a:off x="879475" y="4441825"/>
            <a:ext cx="5060950" cy="4141788"/>
          </a:xfrm>
          <a:noFill/>
          <a:ln/>
        </p:spPr>
        <p:txBody>
          <a:bodyPr lIns="90163" tIns="45081" rIns="90163" bIns="45081"/>
          <a:lstStyle/>
          <a:p>
            <a:pPr eaLnBrk="1" hangingPunct="1"/>
            <a:endParaRPr lang="en-US">
              <a:latin typeface="Times" pitchFamily="-105"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403EC0E4-7611-B542-817D-6EF9738B7204}" type="slidenum">
              <a:rPr lang="zh-CN" altLang="en-US">
                <a:latin typeface="Times" pitchFamily="-105" charset="0"/>
                <a:cs typeface="宋体" pitchFamily="-105" charset="-122"/>
              </a:rPr>
              <a:pPr/>
              <a:t>31</a:t>
            </a:fld>
            <a:endParaRPr lang="zh-CN" altLang="en-US">
              <a:latin typeface="Times" pitchFamily="-105" charset="0"/>
              <a:cs typeface="宋体" pitchFamily="-105" charset="-122"/>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D0EBB811-9133-6949-8135-941A6761595A}" type="slidenum">
              <a:rPr lang="en-US" sz="1200"/>
              <a:pPr/>
              <a:t>32</a:t>
            </a:fld>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p:cNvSpPr>
          <p:nvPr>
            <p:ph type="sldImg"/>
          </p:nvPr>
        </p:nvSpPr>
        <p:spPr>
          <a:ln/>
        </p:spPr>
      </p:sp>
      <p:sp>
        <p:nvSpPr>
          <p:cNvPr id="120835" name="Notes Placeholder 2"/>
          <p:cNvSpPr>
            <a:spLocks noGrp="1"/>
          </p:cNvSpPr>
          <p:nvPr>
            <p:ph type="body" idx="1"/>
          </p:nvPr>
        </p:nvSpPr>
        <p:spPr>
          <a:noFill/>
          <a:ln/>
        </p:spPr>
        <p:txBody>
          <a:bodyPr/>
          <a:lstStyle/>
          <a:p>
            <a:endParaRPr lang="en-US">
              <a:latin typeface="Times" pitchFamily="-105" charset="0"/>
            </a:endParaRPr>
          </a:p>
        </p:txBody>
      </p:sp>
      <p:sp>
        <p:nvSpPr>
          <p:cNvPr id="120836" name="Slide Number Placeholder 3"/>
          <p:cNvSpPr>
            <a:spLocks noGrp="1"/>
          </p:cNvSpPr>
          <p:nvPr>
            <p:ph type="sldNum" sz="quarter" idx="5"/>
          </p:nvPr>
        </p:nvSpPr>
        <p:spPr>
          <a:noFill/>
        </p:spPr>
        <p:txBody>
          <a:bodyPr/>
          <a:lstStyle/>
          <a:p>
            <a:fld id="{0620091B-A03C-7F49-B011-8901795CD1F2}" type="slidenum">
              <a:rPr lang="en-US" smtClean="0">
                <a:latin typeface="Times" pitchFamily="-105" charset="0"/>
              </a:rPr>
              <a:pPr/>
              <a:t>33</a:t>
            </a:fld>
            <a:endParaRPr lang="en-US" smtClean="0">
              <a:latin typeface="Times" pitchFamily="-105"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07B16F68-10E0-B146-9AF0-7C48AE129C8E}" type="slidenum">
              <a:rPr lang="en-US" sz="1200"/>
              <a:pPr/>
              <a:t>34</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p:cNvSpPr>
          <p:nvPr>
            <p:ph type="sldImg"/>
          </p:nvPr>
        </p:nvSpPr>
        <p:spPr>
          <a:ln/>
        </p:spPr>
      </p:sp>
      <p:sp>
        <p:nvSpPr>
          <p:cNvPr id="124931" name="Notes Placeholder 2"/>
          <p:cNvSpPr>
            <a:spLocks noGrp="1"/>
          </p:cNvSpPr>
          <p:nvPr>
            <p:ph type="body" idx="1"/>
          </p:nvPr>
        </p:nvSpPr>
        <p:spPr>
          <a:noFill/>
          <a:ln/>
        </p:spPr>
        <p:txBody>
          <a:bodyPr/>
          <a:lstStyle/>
          <a:p>
            <a:endParaRPr lang="en-US">
              <a:latin typeface="Times" pitchFamily="-105" charset="0"/>
            </a:endParaRPr>
          </a:p>
        </p:txBody>
      </p:sp>
      <p:sp>
        <p:nvSpPr>
          <p:cNvPr id="124932" name="Slide Number Placeholder 3"/>
          <p:cNvSpPr>
            <a:spLocks noGrp="1"/>
          </p:cNvSpPr>
          <p:nvPr>
            <p:ph type="sldNum" sz="quarter" idx="5"/>
          </p:nvPr>
        </p:nvSpPr>
        <p:spPr>
          <a:noFill/>
        </p:spPr>
        <p:txBody>
          <a:bodyPr/>
          <a:lstStyle/>
          <a:p>
            <a:fld id="{4DEBAE14-C343-7141-9984-0EF644D86471}" type="slidenum">
              <a:rPr lang="en-US" smtClean="0">
                <a:latin typeface="Times" pitchFamily="-105" charset="0"/>
              </a:rPr>
              <a:pPr/>
              <a:t>35</a:t>
            </a:fld>
            <a:endParaRPr lang="en-US" smtClean="0">
              <a:latin typeface="Times" pitchFamily="-105"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38EAF1EC-C5E1-6A4C-8BE0-BF58B4378823}" type="slidenum">
              <a:rPr lang="zh-CN" altLang="en-US">
                <a:latin typeface="Times" pitchFamily="-105" charset="0"/>
                <a:cs typeface="宋体" pitchFamily="-105" charset="-122"/>
              </a:rPr>
              <a:pPr/>
              <a:t>36</a:t>
            </a:fld>
            <a:endParaRPr lang="zh-CN" altLang="en-US">
              <a:latin typeface="Times" pitchFamily="-105" charset="0"/>
              <a:cs typeface="宋体" pitchFamily="-105" charset="-122"/>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2EB43FD4-DC11-0F4D-A57D-D3EFFDF8663C}" type="slidenum">
              <a:rPr lang="zh-CN" altLang="en-US">
                <a:latin typeface="Times" pitchFamily="-105" charset="0"/>
                <a:cs typeface="宋体" pitchFamily="-105" charset="-122"/>
              </a:rPr>
              <a:pPr/>
              <a:t>37</a:t>
            </a:fld>
            <a:endParaRPr lang="zh-CN" altLang="en-US">
              <a:latin typeface="Times" pitchFamily="-105" charset="0"/>
              <a:cs typeface="宋体" pitchFamily="-105" charset="-122"/>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p:cNvSpPr>
          <p:nvPr>
            <p:ph type="sldImg"/>
          </p:nvPr>
        </p:nvSpPr>
        <p:spPr>
          <a:ln/>
        </p:spPr>
      </p:sp>
      <p:sp>
        <p:nvSpPr>
          <p:cNvPr id="131075" name="Notes Placeholder 2"/>
          <p:cNvSpPr>
            <a:spLocks noGrp="1"/>
          </p:cNvSpPr>
          <p:nvPr>
            <p:ph type="body" idx="1"/>
          </p:nvPr>
        </p:nvSpPr>
        <p:spPr>
          <a:noFill/>
          <a:ln/>
        </p:spPr>
        <p:txBody>
          <a:bodyPr/>
          <a:lstStyle/>
          <a:p>
            <a:endParaRPr lang="en-US">
              <a:latin typeface="Times" pitchFamily="-105" charset="0"/>
            </a:endParaRPr>
          </a:p>
        </p:txBody>
      </p:sp>
      <p:sp>
        <p:nvSpPr>
          <p:cNvPr id="131076" name="Slide Number Placeholder 3"/>
          <p:cNvSpPr>
            <a:spLocks noGrp="1"/>
          </p:cNvSpPr>
          <p:nvPr>
            <p:ph type="sldNum" sz="quarter" idx="5"/>
          </p:nvPr>
        </p:nvSpPr>
        <p:spPr>
          <a:noFill/>
        </p:spPr>
        <p:txBody>
          <a:bodyPr/>
          <a:lstStyle/>
          <a:p>
            <a:fld id="{9048A748-58A8-B54F-876E-A6685C70931E}" type="slidenum">
              <a:rPr lang="en-US" smtClean="0">
                <a:latin typeface="Times" pitchFamily="-105" charset="0"/>
              </a:rPr>
              <a:pPr/>
              <a:t>38</a:t>
            </a:fld>
            <a:endParaRPr lang="en-US" smtClean="0">
              <a:latin typeface="Times" pitchFamily="-105"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p:cNvSpPr>
          <p:nvPr>
            <p:ph type="sldImg"/>
          </p:nvPr>
        </p:nvSpPr>
        <p:spPr>
          <a:ln/>
        </p:spPr>
      </p:sp>
      <p:sp>
        <p:nvSpPr>
          <p:cNvPr id="133123" name="Notes Placeholder 2"/>
          <p:cNvSpPr>
            <a:spLocks noGrp="1"/>
          </p:cNvSpPr>
          <p:nvPr>
            <p:ph type="body" idx="1"/>
          </p:nvPr>
        </p:nvSpPr>
        <p:spPr>
          <a:noFill/>
          <a:ln/>
        </p:spPr>
        <p:txBody>
          <a:bodyPr/>
          <a:lstStyle/>
          <a:p>
            <a:endParaRPr lang="en-US">
              <a:latin typeface="Times" pitchFamily="-105" charset="0"/>
            </a:endParaRPr>
          </a:p>
        </p:txBody>
      </p:sp>
      <p:sp>
        <p:nvSpPr>
          <p:cNvPr id="133124" name="Slide Number Placeholder 3"/>
          <p:cNvSpPr>
            <a:spLocks noGrp="1"/>
          </p:cNvSpPr>
          <p:nvPr>
            <p:ph type="sldNum" sz="quarter" idx="5"/>
          </p:nvPr>
        </p:nvSpPr>
        <p:spPr>
          <a:noFill/>
        </p:spPr>
        <p:txBody>
          <a:bodyPr/>
          <a:lstStyle/>
          <a:p>
            <a:fld id="{D1D678A0-AABF-EE4C-9C9F-54F2DA68761C}" type="slidenum">
              <a:rPr lang="en-US" smtClean="0">
                <a:latin typeface="Times" pitchFamily="-105" charset="0"/>
              </a:rPr>
              <a:pPr/>
              <a:t>39</a:t>
            </a:fld>
            <a:endParaRPr lang="en-US" smtClean="0">
              <a:latin typeface="Times" pitchFamily="-105"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pPr defTabSz="928688"/>
            <a:fld id="{114ADAC7-AB8D-7C49-82C9-7FB5806C66E9}" type="slidenum">
              <a:rPr lang="en-US">
                <a:latin typeface="Times" pitchFamily="-105" charset="0"/>
              </a:rPr>
              <a:pPr defTabSz="928688"/>
              <a:t>4</a:t>
            </a:fld>
            <a:endParaRPr lang="en-US">
              <a:latin typeface="Times" pitchFamily="-105" charset="0"/>
            </a:endParaRPr>
          </a:p>
        </p:txBody>
      </p:sp>
      <p:sp>
        <p:nvSpPr>
          <p:cNvPr id="22531" name="Rectangle 2"/>
          <p:cNvSpPr>
            <a:spLocks noGrp="1" noRot="1" noChangeAspect="1" noChangeArrowheads="1" noTextEdit="1"/>
          </p:cNvSpPr>
          <p:nvPr>
            <p:ph type="sldImg"/>
          </p:nvPr>
        </p:nvSpPr>
        <p:spPr>
          <a:xfrm>
            <a:off x="1089025" y="677863"/>
            <a:ext cx="4713288" cy="3536950"/>
          </a:xfrm>
          <a:ln/>
        </p:spPr>
      </p:sp>
      <p:sp>
        <p:nvSpPr>
          <p:cNvPr id="22532" name="Rectangle 3"/>
          <p:cNvSpPr>
            <a:spLocks noGrp="1" noChangeArrowheads="1"/>
          </p:cNvSpPr>
          <p:nvPr>
            <p:ph type="body" idx="1"/>
          </p:nvPr>
        </p:nvSpPr>
        <p:spPr>
          <a:xfrm>
            <a:off x="879475" y="4441825"/>
            <a:ext cx="5060950" cy="4141788"/>
          </a:xfrm>
          <a:noFill/>
          <a:ln/>
        </p:spPr>
        <p:txBody>
          <a:bodyPr/>
          <a:lstStyle/>
          <a:p>
            <a:pPr eaLnBrk="1" hangingPunct="1"/>
            <a:endParaRPr lang="en-US">
              <a:latin typeface="Times" pitchFamily="-105"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p:cNvSpPr>
          <p:nvPr>
            <p:ph type="sldImg"/>
          </p:nvPr>
        </p:nvSpPr>
        <p:spPr>
          <a:ln/>
        </p:spPr>
      </p:sp>
      <p:sp>
        <p:nvSpPr>
          <p:cNvPr id="137219" name="Notes Placeholder 2"/>
          <p:cNvSpPr>
            <a:spLocks noGrp="1"/>
          </p:cNvSpPr>
          <p:nvPr>
            <p:ph type="body" idx="1"/>
          </p:nvPr>
        </p:nvSpPr>
        <p:spPr>
          <a:noFill/>
          <a:ln/>
        </p:spPr>
        <p:txBody>
          <a:bodyPr/>
          <a:lstStyle/>
          <a:p>
            <a:endParaRPr lang="en-US">
              <a:latin typeface="Times" pitchFamily="-105" charset="0"/>
            </a:endParaRPr>
          </a:p>
        </p:txBody>
      </p:sp>
      <p:sp>
        <p:nvSpPr>
          <p:cNvPr id="137220" name="Slide Number Placeholder 3"/>
          <p:cNvSpPr>
            <a:spLocks noGrp="1"/>
          </p:cNvSpPr>
          <p:nvPr>
            <p:ph type="sldNum" sz="quarter" idx="5"/>
          </p:nvPr>
        </p:nvSpPr>
        <p:spPr>
          <a:noFill/>
        </p:spPr>
        <p:txBody>
          <a:bodyPr/>
          <a:lstStyle/>
          <a:p>
            <a:fld id="{F9C5E949-F0A7-2541-9945-B94136337F28}" type="slidenum">
              <a:rPr lang="en-US" smtClean="0">
                <a:latin typeface="Times" pitchFamily="-105" charset="0"/>
              </a:rPr>
              <a:pPr/>
              <a:t>40</a:t>
            </a:fld>
            <a:endParaRPr lang="en-US" smtClean="0">
              <a:latin typeface="Times" pitchFamily="-105"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6A063B43-55B4-ED40-A652-4C9879934E90}" type="slidenum">
              <a:rPr lang="zh-CN" altLang="en-US">
                <a:latin typeface="Times" pitchFamily="-105" charset="0"/>
                <a:cs typeface="宋体" pitchFamily="-105" charset="-122"/>
              </a:rPr>
              <a:pPr/>
              <a:t>41</a:t>
            </a:fld>
            <a:endParaRPr lang="zh-CN" altLang="en-US">
              <a:latin typeface="Times" pitchFamily="-105" charset="0"/>
              <a:cs typeface="宋体" pitchFamily="-105" charset="-122"/>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p:cNvSpPr>
          <p:nvPr>
            <p:ph type="sldImg"/>
          </p:nvPr>
        </p:nvSpPr>
        <p:spPr>
          <a:ln/>
        </p:spPr>
      </p:sp>
      <p:sp>
        <p:nvSpPr>
          <p:cNvPr id="141315" name="Notes Placeholder 2"/>
          <p:cNvSpPr>
            <a:spLocks noGrp="1"/>
          </p:cNvSpPr>
          <p:nvPr>
            <p:ph type="body" idx="1"/>
          </p:nvPr>
        </p:nvSpPr>
        <p:spPr>
          <a:noFill/>
          <a:ln/>
        </p:spPr>
        <p:txBody>
          <a:bodyPr/>
          <a:lstStyle/>
          <a:p>
            <a:endParaRPr lang="en-US">
              <a:latin typeface="Times" pitchFamily="-105" charset="0"/>
            </a:endParaRPr>
          </a:p>
        </p:txBody>
      </p:sp>
      <p:sp>
        <p:nvSpPr>
          <p:cNvPr id="141316" name="Slide Number Placeholder 3"/>
          <p:cNvSpPr>
            <a:spLocks noGrp="1"/>
          </p:cNvSpPr>
          <p:nvPr>
            <p:ph type="sldNum" sz="quarter" idx="5"/>
          </p:nvPr>
        </p:nvSpPr>
        <p:spPr>
          <a:noFill/>
        </p:spPr>
        <p:txBody>
          <a:bodyPr/>
          <a:lstStyle/>
          <a:p>
            <a:fld id="{D73559A9-209D-3A48-A8FD-583741128651}" type="slidenum">
              <a:rPr lang="en-US" smtClean="0">
                <a:latin typeface="Times" pitchFamily="-105" charset="0"/>
              </a:rPr>
              <a:pPr/>
              <a:t>42</a:t>
            </a:fld>
            <a:endParaRPr lang="en-US" smtClean="0">
              <a:latin typeface="Times" pitchFamily="-105"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p:cNvSpPr>
          <p:nvPr>
            <p:ph type="sldImg"/>
          </p:nvPr>
        </p:nvSpPr>
        <p:spPr>
          <a:ln/>
        </p:spPr>
      </p:sp>
      <p:sp>
        <p:nvSpPr>
          <p:cNvPr id="143363" name="Notes Placeholder 2"/>
          <p:cNvSpPr>
            <a:spLocks noGrp="1"/>
          </p:cNvSpPr>
          <p:nvPr>
            <p:ph type="body" idx="1"/>
          </p:nvPr>
        </p:nvSpPr>
        <p:spPr>
          <a:noFill/>
          <a:ln/>
        </p:spPr>
        <p:txBody>
          <a:bodyPr/>
          <a:lstStyle/>
          <a:p>
            <a:endParaRPr lang="en-US">
              <a:latin typeface="Times" pitchFamily="-105" charset="0"/>
            </a:endParaRPr>
          </a:p>
        </p:txBody>
      </p:sp>
      <p:sp>
        <p:nvSpPr>
          <p:cNvPr id="143364" name="Slide Number Placeholder 3"/>
          <p:cNvSpPr>
            <a:spLocks noGrp="1"/>
          </p:cNvSpPr>
          <p:nvPr>
            <p:ph type="sldNum" sz="quarter" idx="5"/>
          </p:nvPr>
        </p:nvSpPr>
        <p:spPr>
          <a:noFill/>
        </p:spPr>
        <p:txBody>
          <a:bodyPr/>
          <a:lstStyle/>
          <a:p>
            <a:fld id="{99B9EEA7-6C5E-6347-9F43-70A479E869D8}" type="slidenum">
              <a:rPr lang="en-US" smtClean="0">
                <a:latin typeface="Times" pitchFamily="-105" charset="0"/>
              </a:rPr>
              <a:pPr/>
              <a:t>43</a:t>
            </a:fld>
            <a:endParaRPr lang="en-US" smtClean="0">
              <a:latin typeface="Times" pitchFamily="-105"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B7853E89-9212-8B45-905F-2348E4D82304}" type="slidenum">
              <a:rPr lang="zh-CN" altLang="en-US">
                <a:latin typeface="Times" pitchFamily="-105" charset="0"/>
                <a:cs typeface="宋体" pitchFamily="-105" charset="-122"/>
              </a:rPr>
              <a:pPr/>
              <a:t>44</a:t>
            </a:fld>
            <a:endParaRPr lang="zh-CN" altLang="en-US">
              <a:latin typeface="Times" pitchFamily="-105" charset="0"/>
              <a:cs typeface="宋体" pitchFamily="-105" charset="-122"/>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p:cNvSpPr>
          <p:nvPr>
            <p:ph type="sldImg"/>
          </p:nvPr>
        </p:nvSpPr>
        <p:spPr>
          <a:ln/>
        </p:spPr>
      </p:sp>
      <p:sp>
        <p:nvSpPr>
          <p:cNvPr id="147459" name="Notes Placeholder 2"/>
          <p:cNvSpPr>
            <a:spLocks noGrp="1"/>
          </p:cNvSpPr>
          <p:nvPr>
            <p:ph type="body" idx="1"/>
          </p:nvPr>
        </p:nvSpPr>
        <p:spPr>
          <a:noFill/>
          <a:ln/>
        </p:spPr>
        <p:txBody>
          <a:bodyPr/>
          <a:lstStyle/>
          <a:p>
            <a:endParaRPr lang="en-US">
              <a:latin typeface="Times" pitchFamily="-105" charset="0"/>
            </a:endParaRPr>
          </a:p>
        </p:txBody>
      </p:sp>
      <p:sp>
        <p:nvSpPr>
          <p:cNvPr id="147460" name="Slide Number Placeholder 3"/>
          <p:cNvSpPr>
            <a:spLocks noGrp="1"/>
          </p:cNvSpPr>
          <p:nvPr>
            <p:ph type="sldNum" sz="quarter" idx="5"/>
          </p:nvPr>
        </p:nvSpPr>
        <p:spPr>
          <a:noFill/>
        </p:spPr>
        <p:txBody>
          <a:bodyPr/>
          <a:lstStyle/>
          <a:p>
            <a:fld id="{D2C4AC41-A633-8947-A61E-B5D42894E292}" type="slidenum">
              <a:rPr lang="en-US" smtClean="0">
                <a:latin typeface="Times" pitchFamily="-105" charset="0"/>
              </a:rPr>
              <a:pPr/>
              <a:t>45</a:t>
            </a:fld>
            <a:endParaRPr lang="en-US" smtClean="0">
              <a:latin typeface="Times" pitchFamily="-105"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p:cNvSpPr>
          <p:nvPr>
            <p:ph type="sldImg"/>
          </p:nvPr>
        </p:nvSpPr>
        <p:spPr>
          <a:ln/>
        </p:spPr>
      </p:sp>
      <p:sp>
        <p:nvSpPr>
          <p:cNvPr id="149507" name="Notes Placeholder 2"/>
          <p:cNvSpPr>
            <a:spLocks noGrp="1"/>
          </p:cNvSpPr>
          <p:nvPr>
            <p:ph type="body" idx="1"/>
          </p:nvPr>
        </p:nvSpPr>
        <p:spPr>
          <a:noFill/>
          <a:ln/>
        </p:spPr>
        <p:txBody>
          <a:bodyPr/>
          <a:lstStyle/>
          <a:p>
            <a:endParaRPr lang="en-US">
              <a:latin typeface="Times" pitchFamily="-105" charset="0"/>
            </a:endParaRPr>
          </a:p>
        </p:txBody>
      </p:sp>
      <p:sp>
        <p:nvSpPr>
          <p:cNvPr id="149508" name="Slide Number Placeholder 3"/>
          <p:cNvSpPr>
            <a:spLocks noGrp="1"/>
          </p:cNvSpPr>
          <p:nvPr>
            <p:ph type="sldNum" sz="quarter" idx="5"/>
          </p:nvPr>
        </p:nvSpPr>
        <p:spPr>
          <a:noFill/>
        </p:spPr>
        <p:txBody>
          <a:bodyPr/>
          <a:lstStyle/>
          <a:p>
            <a:fld id="{1289DFE3-062F-0242-9568-E3E0E048E35E}" type="slidenum">
              <a:rPr lang="en-US" smtClean="0">
                <a:latin typeface="Times" pitchFamily="-105" charset="0"/>
              </a:rPr>
              <a:pPr/>
              <a:t>46</a:t>
            </a:fld>
            <a:endParaRPr lang="en-US" smtClean="0">
              <a:latin typeface="Times" pitchFamily="-105"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p:cNvSpPr>
          <p:nvPr>
            <p:ph type="sldImg"/>
          </p:nvPr>
        </p:nvSpPr>
        <p:spPr>
          <a:ln/>
        </p:spPr>
      </p:sp>
      <p:sp>
        <p:nvSpPr>
          <p:cNvPr id="151555" name="Notes Placeholder 2"/>
          <p:cNvSpPr>
            <a:spLocks noGrp="1"/>
          </p:cNvSpPr>
          <p:nvPr>
            <p:ph type="body" idx="1"/>
          </p:nvPr>
        </p:nvSpPr>
        <p:spPr>
          <a:noFill/>
          <a:ln/>
        </p:spPr>
        <p:txBody>
          <a:bodyPr/>
          <a:lstStyle/>
          <a:p>
            <a:endParaRPr lang="en-US">
              <a:latin typeface="Times" pitchFamily="-105" charset="0"/>
            </a:endParaRPr>
          </a:p>
        </p:txBody>
      </p:sp>
      <p:sp>
        <p:nvSpPr>
          <p:cNvPr id="151556" name="Slide Number Placeholder 3"/>
          <p:cNvSpPr>
            <a:spLocks noGrp="1"/>
          </p:cNvSpPr>
          <p:nvPr>
            <p:ph type="sldNum" sz="quarter" idx="5"/>
          </p:nvPr>
        </p:nvSpPr>
        <p:spPr>
          <a:noFill/>
        </p:spPr>
        <p:txBody>
          <a:bodyPr/>
          <a:lstStyle/>
          <a:p>
            <a:fld id="{2D71A2C8-FAB8-C143-B0DB-9832E7AC76ED}" type="slidenum">
              <a:rPr lang="en-US" smtClean="0">
                <a:latin typeface="Times" pitchFamily="-105" charset="0"/>
              </a:rPr>
              <a:pPr/>
              <a:t>47</a:t>
            </a:fld>
            <a:endParaRPr lang="en-US" smtClean="0">
              <a:latin typeface="Times" pitchFamily="-105"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p:cNvSpPr>
          <p:nvPr>
            <p:ph type="sldImg"/>
          </p:nvPr>
        </p:nvSpPr>
        <p:spPr>
          <a:ln/>
        </p:spPr>
      </p:sp>
      <p:sp>
        <p:nvSpPr>
          <p:cNvPr id="153603" name="Notes Placeholder 2"/>
          <p:cNvSpPr>
            <a:spLocks noGrp="1"/>
          </p:cNvSpPr>
          <p:nvPr>
            <p:ph type="body" idx="1"/>
          </p:nvPr>
        </p:nvSpPr>
        <p:spPr>
          <a:noFill/>
          <a:ln/>
        </p:spPr>
        <p:txBody>
          <a:bodyPr/>
          <a:lstStyle/>
          <a:p>
            <a:endParaRPr lang="en-US">
              <a:latin typeface="Times" pitchFamily="-105" charset="0"/>
            </a:endParaRPr>
          </a:p>
        </p:txBody>
      </p:sp>
      <p:sp>
        <p:nvSpPr>
          <p:cNvPr id="153604" name="Slide Number Placeholder 3"/>
          <p:cNvSpPr>
            <a:spLocks noGrp="1"/>
          </p:cNvSpPr>
          <p:nvPr>
            <p:ph type="sldNum" sz="quarter" idx="5"/>
          </p:nvPr>
        </p:nvSpPr>
        <p:spPr>
          <a:noFill/>
        </p:spPr>
        <p:txBody>
          <a:bodyPr/>
          <a:lstStyle/>
          <a:p>
            <a:fld id="{2530FB44-8068-8145-A262-1B251357BB53}" type="slidenum">
              <a:rPr lang="en-US" smtClean="0">
                <a:latin typeface="Times" pitchFamily="-105" charset="0"/>
              </a:rPr>
              <a:pPr/>
              <a:t>48</a:t>
            </a:fld>
            <a:endParaRPr lang="en-US" smtClean="0">
              <a:latin typeface="Times" pitchFamily="-105"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51C8E7FB-10A8-CB4B-A1FE-2E275F32011F}" type="slidenum">
              <a:rPr lang="zh-CN" altLang="en-US">
                <a:latin typeface="Times" pitchFamily="-105" charset="0"/>
                <a:cs typeface="宋体" pitchFamily="-105" charset="-122"/>
              </a:rPr>
              <a:pPr/>
              <a:t>49</a:t>
            </a:fld>
            <a:endParaRPr lang="zh-CN" altLang="en-US">
              <a:latin typeface="Times" pitchFamily="-105" charset="0"/>
              <a:cs typeface="宋体" pitchFamily="-105" charset="-122"/>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p:cNvSpPr>
          <p:nvPr>
            <p:ph type="sldImg"/>
          </p:nvPr>
        </p:nvSpPr>
        <p:spPr>
          <a:ln/>
        </p:spPr>
      </p:sp>
      <p:sp>
        <p:nvSpPr>
          <p:cNvPr id="24579" name="Notes Placeholder 2"/>
          <p:cNvSpPr>
            <a:spLocks noGrp="1"/>
          </p:cNvSpPr>
          <p:nvPr>
            <p:ph type="body" idx="1"/>
          </p:nvPr>
        </p:nvSpPr>
        <p:spPr>
          <a:noFill/>
          <a:ln/>
        </p:spPr>
        <p:txBody>
          <a:bodyPr/>
          <a:lstStyle/>
          <a:p>
            <a:endParaRPr lang="en-US">
              <a:latin typeface="Times" pitchFamily="-105" charset="0"/>
            </a:endParaRPr>
          </a:p>
        </p:txBody>
      </p:sp>
      <p:sp>
        <p:nvSpPr>
          <p:cNvPr id="24580" name="Slide Number Placeholder 3"/>
          <p:cNvSpPr>
            <a:spLocks noGrp="1"/>
          </p:cNvSpPr>
          <p:nvPr>
            <p:ph type="sldNum" sz="quarter" idx="5"/>
          </p:nvPr>
        </p:nvSpPr>
        <p:spPr>
          <a:noFill/>
        </p:spPr>
        <p:txBody>
          <a:bodyPr/>
          <a:lstStyle/>
          <a:p>
            <a:fld id="{F4A28EEE-1FAB-F246-A9CC-9023B270CCFD}" type="slidenum">
              <a:rPr lang="en-US" smtClean="0">
                <a:latin typeface="Times" pitchFamily="-105" charset="0"/>
              </a:rPr>
              <a:pPr/>
              <a:t>5</a:t>
            </a:fld>
            <a:endParaRPr lang="en-US" smtClean="0">
              <a:latin typeface="Times" pitchFamily="-105"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p:cNvSpPr>
          <p:nvPr>
            <p:ph type="sldImg"/>
          </p:nvPr>
        </p:nvSpPr>
        <p:spPr>
          <a:ln/>
        </p:spPr>
      </p:sp>
      <p:sp>
        <p:nvSpPr>
          <p:cNvPr id="161795" name="Notes Placeholder 2"/>
          <p:cNvSpPr>
            <a:spLocks noGrp="1"/>
          </p:cNvSpPr>
          <p:nvPr>
            <p:ph type="body" idx="1"/>
          </p:nvPr>
        </p:nvSpPr>
        <p:spPr>
          <a:noFill/>
          <a:ln/>
        </p:spPr>
        <p:txBody>
          <a:bodyPr/>
          <a:lstStyle/>
          <a:p>
            <a:endParaRPr lang="en-US">
              <a:latin typeface="Times" pitchFamily="-105" charset="0"/>
            </a:endParaRPr>
          </a:p>
        </p:txBody>
      </p:sp>
      <p:sp>
        <p:nvSpPr>
          <p:cNvPr id="161796" name="Slide Number Placeholder 3"/>
          <p:cNvSpPr>
            <a:spLocks noGrp="1"/>
          </p:cNvSpPr>
          <p:nvPr>
            <p:ph type="sldNum" sz="quarter" idx="5"/>
          </p:nvPr>
        </p:nvSpPr>
        <p:spPr>
          <a:noFill/>
        </p:spPr>
        <p:txBody>
          <a:bodyPr/>
          <a:lstStyle/>
          <a:p>
            <a:fld id="{97BB8349-EA3B-B544-8A7F-44F0ACDB93CA}" type="slidenum">
              <a:rPr lang="en-US" smtClean="0">
                <a:latin typeface="Times" pitchFamily="-105" charset="0"/>
              </a:rPr>
              <a:pPr/>
              <a:t>50</a:t>
            </a:fld>
            <a:endParaRPr lang="en-US" smtClean="0">
              <a:latin typeface="Times" pitchFamily="-105"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3CC98E62-4A74-BF4A-86E0-11B26F526177}" type="slidenum">
              <a:rPr lang="zh-CN" altLang="en-US">
                <a:latin typeface="Times" pitchFamily="-105" charset="0"/>
                <a:cs typeface="宋体" pitchFamily="-105" charset="-122"/>
              </a:rPr>
              <a:pPr/>
              <a:t>51</a:t>
            </a:fld>
            <a:endParaRPr lang="zh-CN" altLang="en-US">
              <a:latin typeface="Times" pitchFamily="-105" charset="0"/>
              <a:cs typeface="宋体" pitchFamily="-105" charset="-122"/>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365A0E6F-0D25-BF4E-9E18-503F6A260DED}" type="slidenum">
              <a:rPr lang="zh-CN" altLang="en-US">
                <a:latin typeface="Times" pitchFamily="-105" charset="0"/>
                <a:cs typeface="宋体" pitchFamily="-105" charset="-122"/>
              </a:rPr>
              <a:pPr/>
              <a:t>52</a:t>
            </a:fld>
            <a:endParaRPr lang="zh-CN" altLang="en-US">
              <a:latin typeface="Times" pitchFamily="-105" charset="0"/>
              <a:cs typeface="宋体" pitchFamily="-105" charset="-122"/>
            </a:endParaRPr>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ED21F016-E176-DB48-8766-1B1B0697AD99}" type="slidenum">
              <a:rPr lang="zh-CN" altLang="en-US">
                <a:latin typeface="Times" pitchFamily="-105" charset="0"/>
                <a:cs typeface="宋体" pitchFamily="-105" charset="-122"/>
              </a:rPr>
              <a:pPr/>
              <a:t>53</a:t>
            </a:fld>
            <a:endParaRPr lang="zh-CN" altLang="en-US">
              <a:latin typeface="Times" pitchFamily="-105" charset="0"/>
              <a:cs typeface="宋体" pitchFamily="-105" charset="-122"/>
            </a:endParaRPr>
          </a:p>
        </p:txBody>
      </p:sp>
      <p:sp>
        <p:nvSpPr>
          <p:cNvPr id="167939" name="Rectangle 3074"/>
          <p:cNvSpPr>
            <a:spLocks noGrp="1" noRot="1" noChangeAspect="1" noChangeArrowheads="1" noTextEdit="1"/>
          </p:cNvSpPr>
          <p:nvPr>
            <p:ph type="sldImg"/>
          </p:nvPr>
        </p:nvSpPr>
        <p:spPr>
          <a:ln/>
        </p:spPr>
      </p:sp>
      <p:sp>
        <p:nvSpPr>
          <p:cNvPr id="167940" name="Rectangle 3075"/>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p:cNvSpPr>
          <p:nvPr>
            <p:ph type="sldImg"/>
          </p:nvPr>
        </p:nvSpPr>
        <p:spPr>
          <a:ln/>
        </p:spPr>
      </p:sp>
      <p:sp>
        <p:nvSpPr>
          <p:cNvPr id="169987" name="Notes Placeholder 2"/>
          <p:cNvSpPr>
            <a:spLocks noGrp="1"/>
          </p:cNvSpPr>
          <p:nvPr>
            <p:ph type="body" idx="1"/>
          </p:nvPr>
        </p:nvSpPr>
        <p:spPr>
          <a:noFill/>
          <a:ln/>
        </p:spPr>
        <p:txBody>
          <a:bodyPr/>
          <a:lstStyle/>
          <a:p>
            <a:endParaRPr lang="en-US">
              <a:latin typeface="Times" pitchFamily="-105" charset="0"/>
            </a:endParaRPr>
          </a:p>
        </p:txBody>
      </p:sp>
      <p:sp>
        <p:nvSpPr>
          <p:cNvPr id="169988" name="Slide Number Placeholder 3"/>
          <p:cNvSpPr>
            <a:spLocks noGrp="1"/>
          </p:cNvSpPr>
          <p:nvPr>
            <p:ph type="sldNum" sz="quarter" idx="5"/>
          </p:nvPr>
        </p:nvSpPr>
        <p:spPr>
          <a:noFill/>
        </p:spPr>
        <p:txBody>
          <a:bodyPr/>
          <a:lstStyle/>
          <a:p>
            <a:fld id="{81C59115-319F-AF48-9CFC-968CA7C3F962}" type="slidenum">
              <a:rPr lang="en-US" smtClean="0">
                <a:latin typeface="Times" pitchFamily="-105" charset="0"/>
              </a:rPr>
              <a:pPr/>
              <a:t>54</a:t>
            </a:fld>
            <a:endParaRPr lang="en-US" smtClean="0">
              <a:latin typeface="Times" pitchFamily="-105"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p:cNvSpPr>
          <p:nvPr>
            <p:ph type="sldImg"/>
          </p:nvPr>
        </p:nvSpPr>
        <p:spPr>
          <a:ln/>
        </p:spPr>
      </p:sp>
      <p:sp>
        <p:nvSpPr>
          <p:cNvPr id="174083" name="Notes Placeholder 2"/>
          <p:cNvSpPr>
            <a:spLocks noGrp="1"/>
          </p:cNvSpPr>
          <p:nvPr>
            <p:ph type="body" idx="1"/>
          </p:nvPr>
        </p:nvSpPr>
        <p:spPr>
          <a:noFill/>
          <a:ln/>
        </p:spPr>
        <p:txBody>
          <a:bodyPr/>
          <a:lstStyle/>
          <a:p>
            <a:endParaRPr lang="en-US">
              <a:latin typeface="Times" pitchFamily="-105" charset="0"/>
            </a:endParaRPr>
          </a:p>
        </p:txBody>
      </p:sp>
      <p:sp>
        <p:nvSpPr>
          <p:cNvPr id="174084" name="Slide Number Placeholder 3"/>
          <p:cNvSpPr>
            <a:spLocks noGrp="1"/>
          </p:cNvSpPr>
          <p:nvPr>
            <p:ph type="sldNum" sz="quarter" idx="5"/>
          </p:nvPr>
        </p:nvSpPr>
        <p:spPr>
          <a:noFill/>
        </p:spPr>
        <p:txBody>
          <a:bodyPr/>
          <a:lstStyle/>
          <a:p>
            <a:fld id="{E79EB1A9-8EF6-6441-BDF4-BDAAA18AB4EA}" type="slidenum">
              <a:rPr lang="en-US" smtClean="0">
                <a:latin typeface="Times" pitchFamily="-105" charset="0"/>
              </a:rPr>
              <a:pPr/>
              <a:t>55</a:t>
            </a:fld>
            <a:endParaRPr lang="en-US" smtClean="0">
              <a:latin typeface="Times" pitchFamily="-105"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p:cNvSpPr>
          <p:nvPr>
            <p:ph type="sldImg"/>
          </p:nvPr>
        </p:nvSpPr>
        <p:spPr>
          <a:ln/>
        </p:spPr>
      </p:sp>
      <p:sp>
        <p:nvSpPr>
          <p:cNvPr id="176131" name="Notes Placeholder 2"/>
          <p:cNvSpPr>
            <a:spLocks noGrp="1"/>
          </p:cNvSpPr>
          <p:nvPr>
            <p:ph type="body" idx="1"/>
          </p:nvPr>
        </p:nvSpPr>
        <p:spPr>
          <a:noFill/>
          <a:ln/>
        </p:spPr>
        <p:txBody>
          <a:bodyPr/>
          <a:lstStyle/>
          <a:p>
            <a:endParaRPr lang="en-US">
              <a:latin typeface="Times" pitchFamily="-105" charset="0"/>
            </a:endParaRPr>
          </a:p>
        </p:txBody>
      </p:sp>
      <p:sp>
        <p:nvSpPr>
          <p:cNvPr id="176132" name="Slide Number Placeholder 3"/>
          <p:cNvSpPr>
            <a:spLocks noGrp="1"/>
          </p:cNvSpPr>
          <p:nvPr>
            <p:ph type="sldNum" sz="quarter" idx="5"/>
          </p:nvPr>
        </p:nvSpPr>
        <p:spPr>
          <a:noFill/>
        </p:spPr>
        <p:txBody>
          <a:bodyPr/>
          <a:lstStyle/>
          <a:p>
            <a:fld id="{BDD66885-C693-5549-BD7C-685DA9C8E874}" type="slidenum">
              <a:rPr lang="en-US" smtClean="0">
                <a:latin typeface="Times" pitchFamily="-105" charset="0"/>
              </a:rPr>
              <a:pPr/>
              <a:t>56</a:t>
            </a:fld>
            <a:endParaRPr lang="en-US" smtClean="0">
              <a:latin typeface="Times" pitchFamily="-105"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C4D866DB-A63C-814C-9AB6-1FF7F871509D}" type="slidenum">
              <a:rPr lang="zh-CN" altLang="en-US">
                <a:latin typeface="Times" pitchFamily="-105" charset="0"/>
                <a:cs typeface="宋体" pitchFamily="-105" charset="-122"/>
              </a:rPr>
              <a:pPr/>
              <a:t>57</a:t>
            </a:fld>
            <a:endParaRPr lang="zh-CN" altLang="en-US">
              <a:latin typeface="Times" pitchFamily="-105" charset="0"/>
              <a:cs typeface="宋体" pitchFamily="-105" charset="-122"/>
            </a:endParaRPr>
          </a:p>
        </p:txBody>
      </p:sp>
      <p:sp>
        <p:nvSpPr>
          <p:cNvPr id="180227" name="Rectangle 1026"/>
          <p:cNvSpPr>
            <a:spLocks noGrp="1" noRot="1" noChangeAspect="1" noChangeArrowheads="1" noTextEdit="1"/>
          </p:cNvSpPr>
          <p:nvPr>
            <p:ph type="sldImg"/>
          </p:nvPr>
        </p:nvSpPr>
        <p:spPr>
          <a:ln/>
        </p:spPr>
      </p:sp>
      <p:sp>
        <p:nvSpPr>
          <p:cNvPr id="180228" name="Rectangle 1027"/>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9D2CDDBC-C71C-DB46-84D1-7AF669C524FE}" type="slidenum">
              <a:rPr lang="zh-CN" altLang="en-US">
                <a:latin typeface="Times" pitchFamily="-105" charset="0"/>
                <a:cs typeface="宋体" pitchFamily="-105" charset="-122"/>
              </a:rPr>
              <a:pPr/>
              <a:t>58</a:t>
            </a:fld>
            <a:endParaRPr lang="zh-CN" altLang="en-US">
              <a:latin typeface="Times" pitchFamily="-105" charset="0"/>
              <a:cs typeface="宋体" pitchFamily="-105" charset="-122"/>
            </a:endParaRPr>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endParaRPr lang="en-US">
              <a:latin typeface="Times" pitchFamily="-105"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26627" name="Notes Placeholder 2"/>
          <p:cNvSpPr>
            <a:spLocks noGrp="1"/>
          </p:cNvSpPr>
          <p:nvPr>
            <p:ph type="body" idx="1"/>
          </p:nvPr>
        </p:nvSpPr>
        <p:spPr>
          <a:noFill/>
          <a:ln/>
        </p:spPr>
        <p:txBody>
          <a:bodyPr/>
          <a:lstStyle/>
          <a:p>
            <a:endParaRPr lang="en-US">
              <a:latin typeface="Times" pitchFamily="-105" charset="0"/>
            </a:endParaRPr>
          </a:p>
        </p:txBody>
      </p:sp>
      <p:sp>
        <p:nvSpPr>
          <p:cNvPr id="26628" name="Slide Number Placeholder 3"/>
          <p:cNvSpPr>
            <a:spLocks noGrp="1"/>
          </p:cNvSpPr>
          <p:nvPr>
            <p:ph type="sldNum" sz="quarter" idx="5"/>
          </p:nvPr>
        </p:nvSpPr>
        <p:spPr>
          <a:noFill/>
        </p:spPr>
        <p:txBody>
          <a:bodyPr/>
          <a:lstStyle/>
          <a:p>
            <a:fld id="{F92FEECC-2C0F-2944-BB14-7CEB72EB6DB9}" type="slidenum">
              <a:rPr lang="en-US" smtClean="0">
                <a:latin typeface="Times" pitchFamily="-105" charset="0"/>
              </a:rPr>
              <a:pPr/>
              <a:t>6</a:t>
            </a:fld>
            <a:endParaRPr lang="en-US" smtClean="0">
              <a:latin typeface="Times" pitchFamily="-105"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p:cNvSpPr>
          <p:nvPr>
            <p:ph type="sldImg"/>
          </p:nvPr>
        </p:nvSpPr>
        <p:spPr>
          <a:ln/>
        </p:spPr>
      </p:sp>
      <p:sp>
        <p:nvSpPr>
          <p:cNvPr id="28675" name="Notes Placeholder 2"/>
          <p:cNvSpPr>
            <a:spLocks noGrp="1"/>
          </p:cNvSpPr>
          <p:nvPr>
            <p:ph type="body" idx="1"/>
          </p:nvPr>
        </p:nvSpPr>
        <p:spPr>
          <a:noFill/>
          <a:ln/>
        </p:spPr>
        <p:txBody>
          <a:bodyPr/>
          <a:lstStyle/>
          <a:p>
            <a:endParaRPr lang="en-US">
              <a:latin typeface="Times" pitchFamily="-105" charset="0"/>
            </a:endParaRPr>
          </a:p>
        </p:txBody>
      </p:sp>
      <p:sp>
        <p:nvSpPr>
          <p:cNvPr id="28676" name="Slide Number Placeholder 3"/>
          <p:cNvSpPr>
            <a:spLocks noGrp="1"/>
          </p:cNvSpPr>
          <p:nvPr>
            <p:ph type="sldNum" sz="quarter" idx="5"/>
          </p:nvPr>
        </p:nvSpPr>
        <p:spPr>
          <a:noFill/>
        </p:spPr>
        <p:txBody>
          <a:bodyPr/>
          <a:lstStyle/>
          <a:p>
            <a:fld id="{62DA29C5-49CE-2F4A-8132-153EAFCCDE26}" type="slidenum">
              <a:rPr lang="en-US" smtClean="0">
                <a:latin typeface="Times" pitchFamily="-105" charset="0"/>
              </a:rPr>
              <a:pPr/>
              <a:t>7</a:t>
            </a:fld>
            <a:endParaRPr lang="en-US" smtClean="0">
              <a:latin typeface="Times" pitchFamily="-105"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endParaRPr lang="en-US">
              <a:latin typeface="Times" pitchFamily="-105" charset="0"/>
            </a:endParaRPr>
          </a:p>
        </p:txBody>
      </p:sp>
      <p:sp>
        <p:nvSpPr>
          <p:cNvPr id="30724" name="Slide Number Placeholder 3"/>
          <p:cNvSpPr>
            <a:spLocks noGrp="1"/>
          </p:cNvSpPr>
          <p:nvPr>
            <p:ph type="sldNum" sz="quarter" idx="5"/>
          </p:nvPr>
        </p:nvSpPr>
        <p:spPr>
          <a:noFill/>
        </p:spPr>
        <p:txBody>
          <a:bodyPr/>
          <a:lstStyle/>
          <a:p>
            <a:fld id="{7EFDAB60-CF8A-6A4A-A53E-18FB1C8D4197}" type="slidenum">
              <a:rPr lang="en-US" smtClean="0">
                <a:latin typeface="Times" pitchFamily="-105" charset="0"/>
              </a:rPr>
              <a:pPr/>
              <a:t>8</a:t>
            </a:fld>
            <a:endParaRPr lang="en-US" smtClean="0">
              <a:latin typeface="Times" pitchFamily="-105"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3600">
                <a:solidFill>
                  <a:schemeClr val="tx1"/>
                </a:solidFill>
                <a:latin typeface="Times" charset="0"/>
                <a:ea typeface="ＭＳ Ｐゴシック" charset="0"/>
                <a:cs typeface="ＭＳ Ｐゴシック" charset="0"/>
              </a:defRPr>
            </a:lvl1pPr>
            <a:lvl2pPr marL="37931725" indent="-37474525" defTabSz="93027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7FC2417C-75D7-0F4C-A097-656FE1E2C2AF}" type="slidenum">
              <a:rPr lang="en-US" sz="1200"/>
              <a:pPr/>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8E2F627-00A9-A841-9B6F-EF1318A64D59}" type="datetime1">
              <a:rPr lang="en-US"/>
              <a:pPr>
                <a:defRPr/>
              </a:pPr>
              <a:t>9/23/14</a:t>
            </a:fld>
            <a:endParaRPr lang="en-US"/>
          </a:p>
        </p:txBody>
      </p:sp>
      <p:sp>
        <p:nvSpPr>
          <p:cNvPr id="5" name="Footer Placeholder 4"/>
          <p:cNvSpPr>
            <a:spLocks noGrp="1"/>
          </p:cNvSpPr>
          <p:nvPr>
            <p:ph type="ftr" sz="quarter" idx="11"/>
          </p:nvPr>
        </p:nvSpPr>
        <p:spPr/>
        <p:txBody>
          <a:bodyPr/>
          <a:lstStyle>
            <a:lvl1pPr>
              <a:defRPr smtClean="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8A35E4-3DC4-4B41-A99A-F7E767806FA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EA077CC-7198-D84F-AEA9-05EFC31BB63A}" type="datetime1">
              <a:rPr lang="en-US"/>
              <a:pPr>
                <a:defRPr/>
              </a:pPr>
              <a:t>9/23/14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49F99A-9AAC-7842-9047-F48EA692372D}" type="slidenum">
              <a:rPr lang="en-US"/>
              <a:pPr>
                <a:defRPr/>
              </a:pPr>
              <a:t>‹#›</a:t>
            </a:fld>
            <a:endParaRPr lang="en-US" sz="1400">
              <a:latin typeface="Georgia"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34DDDB8-148A-354A-BB04-0A60AAE2BEAA}" type="datetime1">
              <a:rPr lang="en-US"/>
              <a:pPr>
                <a:defRPr/>
              </a:pPr>
              <a:t>9/23/14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1067EF-942C-3E4D-AB5F-337525322DA4}" type="slidenum">
              <a:rPr lang="en-US"/>
              <a:pPr>
                <a:defRPr/>
              </a:pPr>
              <a:t>‹#›</a:t>
            </a:fld>
            <a:endParaRPr lang="en-US" sz="1400">
              <a:latin typeface="Georgia"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94C213D-ACFF-924E-BA29-2B8FD2DA1979}" type="datetime1">
              <a:rPr lang="en-US"/>
              <a:pPr>
                <a:defRPr/>
              </a:pPr>
              <a:t>9/23/14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9484B7-14CB-F640-B4E0-979398D32A4B}" type="slidenum">
              <a:rPr lang="en-US"/>
              <a:pPr>
                <a:defRPr/>
              </a:pPr>
              <a:t>‹#›</a:t>
            </a:fld>
            <a:endParaRPr lang="en-US" sz="1400">
              <a:latin typeface="Georgia"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A2045EE-D736-C44F-B93D-98BC7A9F83BF}" type="datetime1">
              <a:rPr lang="en-US"/>
              <a:pPr>
                <a:defRPr/>
              </a:pPr>
              <a:t>9/23/14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FA5E1C-0928-7446-AB60-692E9E6EEEA2}" type="slidenum">
              <a:rPr lang="en-US"/>
              <a:pPr>
                <a:defRPr/>
              </a:pPr>
              <a:t>‹#›</a:t>
            </a:fld>
            <a:endParaRPr lang="en-US" sz="1400">
              <a:latin typeface="Georgia"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65AC736-EF62-0047-8944-ED2575903223}" type="datetime1">
              <a:rPr lang="en-US"/>
              <a:pPr>
                <a:defRPr/>
              </a:pPr>
              <a:t>9/23/14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032F1D-02B2-EE43-BB39-7B591FABCE56}" type="slidenum">
              <a:rPr lang="en-US"/>
              <a:pPr>
                <a:defRPr/>
              </a:pPr>
              <a:t>‹#›</a:t>
            </a:fld>
            <a:endParaRPr lang="en-US" sz="1400">
              <a:latin typeface="Georgia"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6DF9332-61F1-014D-BA03-BCCF76D539EB}" type="datetime1">
              <a:rPr lang="en-US"/>
              <a:pPr>
                <a:defRPr/>
              </a:pPr>
              <a:t>9/23/14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F8E2709-1689-D849-A391-0DA3C29F2DC4}" type="slidenum">
              <a:rPr lang="en-US"/>
              <a:pPr>
                <a:defRPr/>
              </a:pPr>
              <a:t>‹#›</a:t>
            </a:fld>
            <a:endParaRPr lang="en-US" sz="1400">
              <a:latin typeface="Georgia"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55DC1DA-67B9-6C45-9E2B-BAE6934493AE}" type="datetime1">
              <a:rPr lang="en-US"/>
              <a:pPr>
                <a:defRPr/>
              </a:pPr>
              <a:t>9/23/14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05B32D-9C49-D546-BEA6-C168C048E541}" type="slidenum">
              <a:rPr lang="en-US"/>
              <a:pPr>
                <a:defRPr/>
              </a:pPr>
              <a:t>‹#›</a:t>
            </a:fld>
            <a:endParaRPr lang="en-US" sz="1400">
              <a:latin typeface="Georgia"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53EDD5-F634-424C-BE67-07AE26E334F8}" type="datetime1">
              <a:rPr lang="en-US"/>
              <a:pPr>
                <a:defRPr/>
              </a:pPr>
              <a:t>9/23/14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A84E70C-E2C7-D14B-87E0-43D745B3E92E}" type="slidenum">
              <a:rPr lang="en-US"/>
              <a:pPr>
                <a:defRPr/>
              </a:pPr>
              <a:t>‹#›</a:t>
            </a:fld>
            <a:endParaRPr lang="en-US" sz="1400">
              <a:latin typeface="Georgia"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F89B671-DDDC-4245-9F16-4268CB6EF0B6}" type="datetime1">
              <a:rPr lang="en-US"/>
              <a:pPr>
                <a:defRPr/>
              </a:pPr>
              <a:t>9/23/14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65014E-1BDA-8343-B1F1-C67A3A757EB1}" type="slidenum">
              <a:rPr lang="en-US"/>
              <a:pPr>
                <a:defRPr/>
              </a:pPr>
              <a:t>‹#›</a:t>
            </a:fld>
            <a:endParaRPr lang="en-US" sz="1400">
              <a:latin typeface="Georgia"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2D02ED5-C63C-244E-A153-8123B20F86BC}" type="datetime1">
              <a:rPr lang="en-US"/>
              <a:pPr>
                <a:defRPr/>
              </a:pPr>
              <a:t>9/23/14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DC3E78A-2AC6-4C43-9D02-DA7B9EAA5C71}" type="slidenum">
              <a:rPr lang="en-US"/>
              <a:pPr>
                <a:defRPr/>
              </a:pPr>
              <a:t>‹#›</a:t>
            </a:fld>
            <a:endParaRPr lang="en-US" sz="1400">
              <a:latin typeface="Georgia"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latin typeface="Times" charset="0"/>
              </a:defRPr>
            </a:lvl1pPr>
          </a:lstStyle>
          <a:p>
            <a:pPr>
              <a:defRPr/>
            </a:pPr>
            <a:fld id="{55E04C9B-209D-DA4F-ADA5-ECD380E20FD2}" type="datetime1">
              <a:rPr lang="en-US"/>
              <a:pPr>
                <a:defRPr/>
              </a:pPr>
              <a:t>9/23/14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Times" charset="0"/>
              </a:defRPr>
            </a:lvl1pPr>
          </a:lstStyle>
          <a:p>
            <a:pPr>
              <a:defRPr/>
            </a:pPr>
            <a:fld id="{182ABCBA-C307-7B4D-9A61-784B988BD084}" type="slidenum">
              <a:rPr lang="en-US"/>
              <a:pPr>
                <a:defRPr/>
              </a:pPr>
              <a:t>‹#›</a:t>
            </a:fld>
            <a:endParaRPr lang="en-US" sz="1400">
              <a:latin typeface="Georgia" charset="0"/>
            </a:endParaRPr>
          </a:p>
        </p:txBody>
      </p:sp>
    </p:spTree>
  </p:cSld>
  <p:clrMap bg1="lt1" tx1="dk1" bg2="lt2" tx2="dk2" accent1="accent1" accent2="accent2" accent3="accent3" accent4="accent4" accent5="accent5" accent6="accent6" hlink="hlink" folHlink="folHlink"/>
  <p:sldLayoutIdLst>
    <p:sldLayoutId id="2147484169"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Lst>
  <p:hf hdr="0" ftr="0" dt="0"/>
  <p:txStyles>
    <p:titleStyle>
      <a:lvl1pPr algn="ctr" defTabSz="457200" rtl="0" fontAlgn="base">
        <a:spcBef>
          <a:spcPct val="0"/>
        </a:spcBef>
        <a:spcAft>
          <a:spcPct val="0"/>
        </a:spcAft>
        <a:defRPr sz="4400" kern="1200">
          <a:solidFill>
            <a:schemeClr val="tx1"/>
          </a:solidFill>
          <a:latin typeface="+mj-lt"/>
          <a:ea typeface="ＭＳ Ｐゴシック" pitchFamily="-105" charset="-128"/>
          <a:cs typeface="ＭＳ Ｐゴシック" pitchFamily="-105" charset="-128"/>
        </a:defRPr>
      </a:lvl1pPr>
      <a:lvl2pPr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2pPr>
      <a:lvl3pPr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3pPr>
      <a:lvl4pPr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4pPr>
      <a:lvl5pPr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5pPr>
      <a:lvl6pPr marL="4572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6pPr>
      <a:lvl7pPr marL="9144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7pPr>
      <a:lvl8pPr marL="13716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8pPr>
      <a:lvl9pPr marL="18288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9pPr>
    </p:titleStyle>
    <p:bodyStyle>
      <a:lvl1pPr marL="342900" indent="-342900" algn="l" defTabSz="457200" rtl="0" fontAlgn="base">
        <a:spcBef>
          <a:spcPct val="20000"/>
        </a:spcBef>
        <a:spcAft>
          <a:spcPct val="0"/>
        </a:spcAft>
        <a:buFont typeface="Arial" pitchFamily="-105" charset="0"/>
        <a:buChar char="•"/>
        <a:defRPr sz="3200" kern="1200">
          <a:solidFill>
            <a:schemeClr val="tx1"/>
          </a:solidFill>
          <a:latin typeface="+mn-lt"/>
          <a:ea typeface="ＭＳ Ｐゴシック" pitchFamily="-105" charset="-128"/>
          <a:cs typeface="ＭＳ Ｐゴシック" pitchFamily="-105" charset="-128"/>
        </a:defRPr>
      </a:lvl1pPr>
      <a:lvl2pPr marL="742950" indent="-285750" algn="l" defTabSz="457200" rtl="0" fontAlgn="base">
        <a:spcBef>
          <a:spcPct val="20000"/>
        </a:spcBef>
        <a:spcAft>
          <a:spcPct val="0"/>
        </a:spcAft>
        <a:buFont typeface="Arial" pitchFamily="-105" charset="0"/>
        <a:buChar char="–"/>
        <a:defRPr sz="2800" kern="1200">
          <a:solidFill>
            <a:schemeClr val="tx1"/>
          </a:solidFill>
          <a:latin typeface="+mn-lt"/>
          <a:ea typeface="ＭＳ Ｐゴシック" pitchFamily="-105" charset="-128"/>
          <a:cs typeface="+mn-cs"/>
        </a:defRPr>
      </a:lvl2pPr>
      <a:lvl3pPr marL="1143000" indent="-228600" algn="l" defTabSz="457200" rtl="0" fontAlgn="base">
        <a:spcBef>
          <a:spcPct val="20000"/>
        </a:spcBef>
        <a:spcAft>
          <a:spcPct val="0"/>
        </a:spcAft>
        <a:buFont typeface="Arial" pitchFamily="-105" charset="0"/>
        <a:buChar char="•"/>
        <a:defRPr sz="2400" kern="1200">
          <a:solidFill>
            <a:schemeClr val="tx1"/>
          </a:solidFill>
          <a:latin typeface="+mn-lt"/>
          <a:ea typeface="ＭＳ Ｐゴシック" pitchFamily="-105" charset="-128"/>
          <a:cs typeface="+mn-cs"/>
        </a:defRPr>
      </a:lvl3pPr>
      <a:lvl4pPr marL="1600200" indent="-228600" algn="l" defTabSz="457200" rtl="0" fontAlgn="base">
        <a:spcBef>
          <a:spcPct val="20000"/>
        </a:spcBef>
        <a:spcAft>
          <a:spcPct val="0"/>
        </a:spcAft>
        <a:buFont typeface="Arial" pitchFamily="-105" charset="0"/>
        <a:buChar char="–"/>
        <a:defRPr sz="2000" kern="1200">
          <a:solidFill>
            <a:schemeClr val="tx1"/>
          </a:solidFill>
          <a:latin typeface="+mn-lt"/>
          <a:ea typeface="ＭＳ Ｐゴシック" pitchFamily="-105" charset="-128"/>
          <a:cs typeface="+mn-cs"/>
        </a:defRPr>
      </a:lvl4pPr>
      <a:lvl5pPr marL="2057400" indent="-228600" algn="l" defTabSz="457200" rtl="0" fontAlgn="base">
        <a:spcBef>
          <a:spcPct val="20000"/>
        </a:spcBef>
        <a:spcAft>
          <a:spcPct val="0"/>
        </a:spcAft>
        <a:buFont typeface="Arial" pitchFamily="-105" charset="0"/>
        <a:buChar char="»"/>
        <a:defRPr sz="2000" kern="1200">
          <a:solidFill>
            <a:schemeClr val="tx1"/>
          </a:solidFill>
          <a:latin typeface="+mn-lt"/>
          <a:ea typeface="ＭＳ Ｐゴシック" pitchFamily="-10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images.google.com/imgres?imgurl=http://www.altapassorchard.com/apples_img/golddel.jpg&amp;imgrefurl=http://www.altapassorchard.com/apples.htm&amp;h=468&amp;w=580&amp;sz=267&amp;tbnid=wVTqAKGpyDUJ:&amp;tbnh=106&amp;tbnw=132&amp;hl=en&amp;start=4&amp;prev=/images?q=apples&amp;svnum=10&amp;hl=en&amp;lr=" TargetMode="External"/><Relationship Id="rId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990600" y="1828800"/>
            <a:ext cx="7315200" cy="1143000"/>
          </a:xfrm>
        </p:spPr>
        <p:txBody>
          <a:bodyPr rtlCol="0">
            <a:normAutofit fontScale="90000"/>
          </a:bodyPr>
          <a:lstStyle/>
          <a:p>
            <a:pPr fontAlgn="auto">
              <a:spcAft>
                <a:spcPts val="0"/>
              </a:spcAft>
              <a:defRPr/>
            </a:pPr>
            <a:r>
              <a:rPr lang="en-US" altLang="zh-CN" sz="3800" dirty="0" smtClean="0">
                <a:ea typeface="宋体" charset="-122"/>
                <a:cs typeface="宋体" charset="-122"/>
              </a:rPr>
              <a:t>U.S. Antidumping and Countervailing Duty Laws</a:t>
            </a:r>
            <a:endParaRPr lang="en-US" sz="3800" dirty="0" smtClean="0">
              <a:ea typeface="宋体" charset="-122"/>
              <a:cs typeface="宋体" charset="-122"/>
            </a:endParaRPr>
          </a:p>
        </p:txBody>
      </p:sp>
      <p:sp>
        <p:nvSpPr>
          <p:cNvPr id="13315" name="Rectangle 3"/>
          <p:cNvSpPr>
            <a:spLocks noGrp="1" noChangeArrowheads="1"/>
          </p:cNvSpPr>
          <p:nvPr>
            <p:ph type="subTitle" idx="1"/>
          </p:nvPr>
        </p:nvSpPr>
        <p:spPr>
          <a:xfrm>
            <a:off x="3124200" y="3276600"/>
            <a:ext cx="5410200" cy="2667000"/>
          </a:xfrm>
        </p:spPr>
        <p:txBody>
          <a:bodyPr rtlCol="0">
            <a:normAutofit/>
          </a:bodyPr>
          <a:lstStyle/>
          <a:p>
            <a:pPr fontAlgn="auto">
              <a:spcAft>
                <a:spcPts val="0"/>
              </a:spcAft>
              <a:buFont typeface="Arial"/>
              <a:buNone/>
              <a:defRPr/>
            </a:pPr>
            <a:endParaRPr lang="en-US" sz="2000" dirty="0" smtClean="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z="3600">
                <a:solidFill>
                  <a:srgbClr val="000000"/>
                </a:solidFill>
                <a:latin typeface="Calibri" charset="0"/>
              </a:rPr>
              <a:t>NME – Factors to be considered</a:t>
            </a:r>
          </a:p>
        </p:txBody>
      </p:sp>
      <p:sp>
        <p:nvSpPr>
          <p:cNvPr id="33795" name="Content Placeholder 2"/>
          <p:cNvSpPr>
            <a:spLocks noGrp="1"/>
          </p:cNvSpPr>
          <p:nvPr>
            <p:ph idx="1"/>
          </p:nvPr>
        </p:nvSpPr>
        <p:spPr>
          <a:xfrm>
            <a:off x="1219200" y="1752600"/>
            <a:ext cx="7239000" cy="4343400"/>
          </a:xfrm>
        </p:spPr>
        <p:txBody>
          <a:bodyPr/>
          <a:lstStyle/>
          <a:p>
            <a:pPr marL="450850" indent="-450850"/>
            <a:r>
              <a:rPr lang="en-US" sz="2800">
                <a:latin typeface="Calibri" charset="0"/>
              </a:rPr>
              <a:t>The extent to which:</a:t>
            </a:r>
          </a:p>
          <a:p>
            <a:pPr marL="914400" lvl="1"/>
            <a:r>
              <a:rPr lang="en-US" sz="2400">
                <a:latin typeface="Calibri" charset="0"/>
              </a:rPr>
              <a:t>the currency of the foreign country is convertible into the currency of other countries</a:t>
            </a:r>
          </a:p>
          <a:p>
            <a:pPr marL="914400" lvl="1"/>
            <a:r>
              <a:rPr lang="en-US" sz="2400">
                <a:latin typeface="Calibri" charset="0"/>
              </a:rPr>
              <a:t>wage rates in the foreign country are determined by free bargaining between labor and management</a:t>
            </a:r>
          </a:p>
          <a:p>
            <a:pPr marL="914400" lvl="1"/>
            <a:r>
              <a:rPr lang="en-US" sz="2400">
                <a:latin typeface="Calibri" charset="0"/>
              </a:rPr>
              <a:t>joint ventures or other investments by firms of other foreign countries are permitted in the foreign country</a:t>
            </a:r>
          </a:p>
          <a:p>
            <a:pPr marL="450850" indent="-450850"/>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1158D220-1980-3241-A82F-315AC23C005F}" type="slidenum">
              <a:rPr lang="en-US" sz="1200">
                <a:solidFill>
                  <a:srgbClr val="898989"/>
                </a:solidFill>
              </a:rPr>
              <a:pPr/>
              <a:t>10</a:t>
            </a:fld>
            <a:endParaRPr lang="en-US" sz="1400">
              <a:solidFill>
                <a:srgbClr val="898989"/>
              </a:solidFill>
              <a:latin typeface="Georgia" charset="0"/>
            </a:endParaRPr>
          </a:p>
        </p:txBody>
      </p:sp>
    </p:spTree>
    <p:extLst>
      <p:ext uri="{BB962C8B-B14F-4D97-AF65-F5344CB8AC3E}">
        <p14:creationId xmlns:p14="http://schemas.microsoft.com/office/powerpoint/2010/main" val="61538124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3600">
                <a:solidFill>
                  <a:srgbClr val="000000"/>
                </a:solidFill>
                <a:latin typeface="Calibri" charset="0"/>
              </a:rPr>
              <a:t>NME – Factors to be considered</a:t>
            </a:r>
          </a:p>
        </p:txBody>
      </p:sp>
      <p:sp>
        <p:nvSpPr>
          <p:cNvPr id="35843" name="Content Placeholder 2"/>
          <p:cNvSpPr>
            <a:spLocks noGrp="1"/>
          </p:cNvSpPr>
          <p:nvPr>
            <p:ph idx="1"/>
          </p:nvPr>
        </p:nvSpPr>
        <p:spPr>
          <a:xfrm>
            <a:off x="1219200" y="1752600"/>
            <a:ext cx="7239000" cy="3886200"/>
          </a:xfrm>
        </p:spPr>
        <p:txBody>
          <a:bodyPr/>
          <a:lstStyle/>
          <a:p>
            <a:pPr marL="450850" indent="-450850"/>
            <a:r>
              <a:rPr lang="en-US" sz="2800">
                <a:latin typeface="Calibri" charset="0"/>
              </a:rPr>
              <a:t>The extent of:</a:t>
            </a:r>
          </a:p>
          <a:p>
            <a:pPr marL="914400" lvl="1"/>
            <a:r>
              <a:rPr lang="en-US" sz="2400">
                <a:latin typeface="Calibri" charset="0"/>
              </a:rPr>
              <a:t>government ownership or control of the means of production</a:t>
            </a:r>
          </a:p>
          <a:p>
            <a:pPr marL="914400" lvl="1"/>
            <a:r>
              <a:rPr lang="en-US" sz="2400">
                <a:latin typeface="Calibri" charset="0"/>
              </a:rPr>
              <a:t>government control over the allocation of resources and over the price and output decisions of enterprises</a:t>
            </a:r>
          </a:p>
          <a:p>
            <a:pPr marL="450850" indent="-450850"/>
            <a:r>
              <a:rPr lang="en-US" sz="2800">
                <a:latin typeface="Calibri" charset="0"/>
              </a:rPr>
              <a:t>Such other factors as Commerce considers appropriate</a:t>
            </a:r>
          </a:p>
          <a:p>
            <a:pPr marL="450850" indent="-450850"/>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CA33E3DF-7EEA-5741-AD20-0A3DDB9240F7}" type="slidenum">
              <a:rPr lang="en-US" sz="1200">
                <a:solidFill>
                  <a:srgbClr val="898989"/>
                </a:solidFill>
              </a:rPr>
              <a:pPr/>
              <a:t>11</a:t>
            </a:fld>
            <a:endParaRPr lang="en-US" sz="1400">
              <a:solidFill>
                <a:srgbClr val="898989"/>
              </a:solidFill>
              <a:latin typeface="Georgia" charset="0"/>
            </a:endParaRPr>
          </a:p>
        </p:txBody>
      </p:sp>
    </p:spTree>
    <p:extLst>
      <p:ext uri="{BB962C8B-B14F-4D97-AF65-F5344CB8AC3E}">
        <p14:creationId xmlns:p14="http://schemas.microsoft.com/office/powerpoint/2010/main" val="347153385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sz="3600">
                <a:latin typeface="Calibri" charset="0"/>
              </a:rPr>
              <a:t>Fair Comparisons - ME</a:t>
            </a:r>
            <a:endParaRPr lang="en-US" sz="3600">
              <a:latin typeface="Calibri" charset="0"/>
              <a:ea typeface="宋体" charset="0"/>
              <a:cs typeface="宋体" charset="0"/>
            </a:endParaRPr>
          </a:p>
        </p:txBody>
      </p:sp>
      <p:sp>
        <p:nvSpPr>
          <p:cNvPr id="37891" name="Rectangle 3"/>
          <p:cNvSpPr>
            <a:spLocks noGrp="1" noChangeArrowheads="1"/>
          </p:cNvSpPr>
          <p:nvPr>
            <p:ph idx="1"/>
          </p:nvPr>
        </p:nvSpPr>
        <p:spPr>
          <a:xfrm>
            <a:off x="1219200" y="1447800"/>
            <a:ext cx="7239000" cy="4648200"/>
          </a:xfrm>
        </p:spPr>
        <p:txBody>
          <a:bodyPr/>
          <a:lstStyle/>
          <a:p>
            <a:pPr>
              <a:lnSpc>
                <a:spcPct val="90000"/>
              </a:lnSpc>
              <a:buFontTx/>
              <a:buNone/>
            </a:pPr>
            <a:endParaRPr lang="en-US" altLang="zh-CN" sz="2800">
              <a:latin typeface="Calibri" charset="0"/>
              <a:ea typeface="宋体" charset="0"/>
              <a:cs typeface="宋体" charset="0"/>
            </a:endParaRPr>
          </a:p>
          <a:p>
            <a:pPr>
              <a:lnSpc>
                <a:spcPct val="90000"/>
              </a:lnSpc>
            </a:pPr>
            <a:r>
              <a:rPr lang="en-US" altLang="zh-CN" sz="2800">
                <a:latin typeface="Calibri" charset="0"/>
                <a:ea typeface="宋体" charset="0"/>
                <a:cs typeface="宋体" charset="0"/>
              </a:rPr>
              <a:t>The dumping calculation is a comparison of the price at which subject merchandise is sold in the United States -- the U.S. price – with either the “normal value” of a sale of the same or similar product in the comparison market or a “constructed value” based on the cost of production of the product plus profit.</a:t>
            </a:r>
            <a:endParaRPr lang="en-US" sz="2800">
              <a:latin typeface="Calibri" charset="0"/>
            </a:endParaRPr>
          </a:p>
          <a:p>
            <a:pPr>
              <a:buFontTx/>
              <a:buNone/>
            </a:pPr>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E4D209B5-511D-1245-B53D-4113D8B46361}" type="slidenum">
              <a:rPr lang="en-US" sz="1200">
                <a:solidFill>
                  <a:srgbClr val="898989"/>
                </a:solidFill>
              </a:rPr>
              <a:pPr/>
              <a:t>12</a:t>
            </a:fld>
            <a:endParaRPr lang="en-US" sz="1400">
              <a:solidFill>
                <a:srgbClr val="898989"/>
              </a:solidFill>
              <a:latin typeface="Georgia" charset="0"/>
            </a:endParaRPr>
          </a:p>
        </p:txBody>
      </p:sp>
    </p:spTree>
    <p:extLst>
      <p:ext uri="{BB962C8B-B14F-4D97-AF65-F5344CB8AC3E}">
        <p14:creationId xmlns:p14="http://schemas.microsoft.com/office/powerpoint/2010/main" val="26831808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76200" y="152400"/>
            <a:ext cx="8991600" cy="914400"/>
          </a:xfrm>
        </p:spPr>
        <p:txBody>
          <a:bodyPr/>
          <a:lstStyle/>
          <a:p>
            <a:r>
              <a:rPr lang="en-US" sz="3600" smtClean="0">
                <a:solidFill>
                  <a:schemeClr val="tx2"/>
                </a:solidFill>
              </a:rPr>
              <a:t> Price-to-Price Margin Calculation</a:t>
            </a:r>
          </a:p>
        </p:txBody>
      </p:sp>
      <p:sp>
        <p:nvSpPr>
          <p:cNvPr id="14" name="Slide Number Placeholder 13"/>
          <p:cNvSpPr>
            <a:spLocks noGrp="1"/>
          </p:cNvSpPr>
          <p:nvPr>
            <p:ph type="sldNum" sz="quarter" idx="12"/>
          </p:nvPr>
        </p:nvSpPr>
        <p:spPr/>
        <p:txBody>
          <a:bodyPr/>
          <a:lstStyle/>
          <a:p>
            <a:pPr>
              <a:defRPr/>
            </a:pPr>
            <a:fld id="{A823D994-3B6B-9940-B366-602EE8B66A03}" type="slidenum">
              <a:rPr lang="en-US"/>
              <a:pPr>
                <a:defRPr/>
              </a:pPr>
              <a:t>13</a:t>
            </a:fld>
            <a:endParaRPr lang="en-US" sz="1400">
              <a:latin typeface="Georgia" charset="0"/>
            </a:endParaRPr>
          </a:p>
        </p:txBody>
      </p:sp>
      <p:sp>
        <p:nvSpPr>
          <p:cNvPr id="39940" name="Rectangle 4"/>
          <p:cNvSpPr>
            <a:spLocks noChangeArrowheads="1"/>
          </p:cNvSpPr>
          <p:nvPr/>
        </p:nvSpPr>
        <p:spPr bwMode="auto">
          <a:xfrm>
            <a:off x="76200" y="1295400"/>
            <a:ext cx="4800600" cy="3421063"/>
          </a:xfrm>
          <a:prstGeom prst="rect">
            <a:avLst/>
          </a:prstGeom>
          <a:noFill/>
          <a:ln w="9525">
            <a:noFill/>
            <a:miter lim="800000"/>
            <a:headEnd/>
            <a:tailEnd/>
          </a:ln>
        </p:spPr>
        <p:txBody>
          <a:bodyPr lIns="87094" tIns="43547" rIns="87094" bIns="43547">
            <a:prstTxWarp prst="textNoShape">
              <a:avLst/>
            </a:prstTxWarp>
          </a:bodyPr>
          <a:lstStyle/>
          <a:p>
            <a:pPr marL="323850" indent="-323850" algn="ctr" eaLnBrk="1" hangingPunct="1">
              <a:lnSpc>
                <a:spcPct val="90000"/>
              </a:lnSpc>
              <a:spcBef>
                <a:spcPct val="20000"/>
              </a:spcBef>
            </a:pPr>
            <a:r>
              <a:rPr lang="en-US" sz="1600" b="1">
                <a:latin typeface="Georgia" pitchFamily="-105" charset="0"/>
              </a:rPr>
              <a:t>			 </a:t>
            </a:r>
            <a:r>
              <a:rPr lang="en-US" sz="1600" b="1" u="sng">
                <a:latin typeface="Georgia" pitchFamily="-105" charset="0"/>
              </a:rPr>
              <a:t>(In HM$)</a:t>
            </a:r>
          </a:p>
          <a:p>
            <a:pPr marL="323850" indent="-323850" eaLnBrk="1" hangingPunct="1">
              <a:lnSpc>
                <a:spcPct val="90000"/>
              </a:lnSpc>
              <a:spcBef>
                <a:spcPct val="20000"/>
              </a:spcBef>
            </a:pPr>
            <a:r>
              <a:rPr lang="en-US" sz="1600">
                <a:latin typeface="Georgia" pitchFamily="-105" charset="0"/>
              </a:rPr>
              <a:t>Home Market Price=	     200</a:t>
            </a:r>
          </a:p>
          <a:p>
            <a:pPr marL="323850" indent="-323850" eaLnBrk="1" hangingPunct="1">
              <a:lnSpc>
                <a:spcPct val="90000"/>
              </a:lnSpc>
              <a:spcBef>
                <a:spcPct val="20000"/>
              </a:spcBef>
            </a:pPr>
            <a:r>
              <a:rPr lang="en-US" sz="1600">
                <a:latin typeface="Georgia" pitchFamily="-105" charset="0"/>
              </a:rPr>
              <a:t>Less: Discounts &amp; Rebates	     ( 5)</a:t>
            </a:r>
          </a:p>
          <a:p>
            <a:pPr marL="323850" indent="-323850" eaLnBrk="1" hangingPunct="1">
              <a:lnSpc>
                <a:spcPct val="90000"/>
              </a:lnSpc>
              <a:spcBef>
                <a:spcPct val="20000"/>
              </a:spcBef>
            </a:pPr>
            <a:r>
              <a:rPr lang="en-US" sz="1600">
                <a:latin typeface="Georgia" pitchFamily="-105" charset="0"/>
              </a:rPr>
              <a:t>Less: Movement Charges	     (31)</a:t>
            </a:r>
          </a:p>
          <a:p>
            <a:pPr marL="323850" indent="-323850" eaLnBrk="1" hangingPunct="1">
              <a:lnSpc>
                <a:spcPct val="90000"/>
              </a:lnSpc>
              <a:spcBef>
                <a:spcPct val="20000"/>
              </a:spcBef>
            </a:pPr>
            <a:r>
              <a:rPr lang="en-US" sz="1600">
                <a:latin typeface="Georgia" pitchFamily="-105" charset="0"/>
              </a:rPr>
              <a:t>	   Direct Selling Expenses         (11)</a:t>
            </a:r>
          </a:p>
          <a:p>
            <a:pPr marL="323850" indent="-323850" eaLnBrk="1" hangingPunct="1">
              <a:lnSpc>
                <a:spcPct val="90000"/>
              </a:lnSpc>
              <a:spcBef>
                <a:spcPct val="20000"/>
              </a:spcBef>
            </a:pPr>
            <a:r>
              <a:rPr lang="en-US" sz="1600">
                <a:latin typeface="Georgia" pitchFamily="-105" charset="0"/>
              </a:rPr>
              <a:t>	   Foreign Packing       	      (5)</a:t>
            </a:r>
          </a:p>
          <a:p>
            <a:pPr marL="323850" indent="-323850" eaLnBrk="1" hangingPunct="1">
              <a:lnSpc>
                <a:spcPct val="90000"/>
              </a:lnSpc>
              <a:spcBef>
                <a:spcPct val="20000"/>
              </a:spcBef>
            </a:pPr>
            <a:r>
              <a:rPr lang="en-US" sz="1600">
                <a:latin typeface="Georgia" pitchFamily="-105" charset="0"/>
              </a:rPr>
              <a:t>Less: Level of Trade Adjustment   (5)</a:t>
            </a:r>
          </a:p>
          <a:p>
            <a:pPr marL="323850" indent="-323850" eaLnBrk="1" hangingPunct="1">
              <a:lnSpc>
                <a:spcPct val="90000"/>
              </a:lnSpc>
              <a:spcBef>
                <a:spcPct val="20000"/>
              </a:spcBef>
            </a:pPr>
            <a:r>
              <a:rPr lang="en-US" sz="1600">
                <a:latin typeface="Georgia" pitchFamily="-105" charset="0"/>
              </a:rPr>
              <a:t>Plus: U.S. Packing 		        9</a:t>
            </a:r>
          </a:p>
          <a:p>
            <a:pPr marL="323850" indent="-323850" eaLnBrk="1" hangingPunct="1">
              <a:lnSpc>
                <a:spcPct val="90000"/>
              </a:lnSpc>
              <a:spcBef>
                <a:spcPct val="20000"/>
              </a:spcBef>
            </a:pPr>
            <a:r>
              <a:rPr lang="en-US" sz="1600">
                <a:latin typeface="Georgia" pitchFamily="-105" charset="0"/>
              </a:rPr>
              <a:t>	   Difference in Merchandise    </a:t>
            </a:r>
            <a:r>
              <a:rPr lang="en-US" sz="1600" u="sng">
                <a:latin typeface="Georgia" pitchFamily="-105" charset="0"/>
              </a:rPr>
              <a:t>  2_</a:t>
            </a:r>
            <a:endParaRPr lang="en-US" sz="1600">
              <a:latin typeface="Georgia" pitchFamily="-105" charset="0"/>
            </a:endParaRPr>
          </a:p>
          <a:p>
            <a:pPr marL="323850" indent="-323850" eaLnBrk="1" hangingPunct="1">
              <a:lnSpc>
                <a:spcPct val="90000"/>
              </a:lnSpc>
              <a:spcBef>
                <a:spcPct val="20000"/>
              </a:spcBef>
            </a:pPr>
            <a:r>
              <a:rPr lang="en-US" sz="1600">
                <a:latin typeface="Georgia" pitchFamily="-105" charset="0"/>
              </a:rPr>
              <a:t>			  	     154  a</a:t>
            </a:r>
          </a:p>
          <a:p>
            <a:pPr marL="323850" indent="-323850" eaLnBrk="1" hangingPunct="1">
              <a:lnSpc>
                <a:spcPct val="90000"/>
              </a:lnSpc>
              <a:spcBef>
                <a:spcPct val="20000"/>
              </a:spcBef>
            </a:pPr>
            <a:r>
              <a:rPr lang="en-US" sz="1600">
                <a:latin typeface="Georgia" pitchFamily="-105" charset="0"/>
              </a:rPr>
              <a:t>Divided by Exchange Rate  114.07 HM$/US$    b</a:t>
            </a:r>
          </a:p>
          <a:p>
            <a:pPr marL="323850" indent="-323850" eaLnBrk="1" hangingPunct="1">
              <a:lnSpc>
                <a:spcPct val="90000"/>
              </a:lnSpc>
              <a:spcBef>
                <a:spcPct val="20000"/>
              </a:spcBef>
            </a:pPr>
            <a:r>
              <a:rPr lang="en-US" sz="1600">
                <a:latin typeface="Georgia" pitchFamily="-105" charset="0"/>
              </a:rPr>
              <a:t>				              1.35  c=a/b</a:t>
            </a:r>
          </a:p>
          <a:p>
            <a:pPr marL="323850" indent="-323850" eaLnBrk="1" hangingPunct="1">
              <a:lnSpc>
                <a:spcPct val="90000"/>
              </a:lnSpc>
              <a:spcBef>
                <a:spcPct val="20000"/>
              </a:spcBef>
            </a:pPr>
            <a:r>
              <a:rPr lang="en-US" sz="1600">
                <a:latin typeface="Georgia" pitchFamily="-105" charset="0"/>
              </a:rPr>
              <a:t>Plus: U.S. Direct Selling Expenses	   </a:t>
            </a:r>
            <a:r>
              <a:rPr lang="en-US" sz="1600" u="sng">
                <a:latin typeface="Georgia" pitchFamily="-105" charset="0"/>
              </a:rPr>
              <a:t> 0.10</a:t>
            </a:r>
            <a:endParaRPr lang="en-US" sz="1600">
              <a:latin typeface="Georgia" pitchFamily="-105" charset="0"/>
            </a:endParaRPr>
          </a:p>
          <a:p>
            <a:pPr marL="323850" indent="-323850" eaLnBrk="1" hangingPunct="1">
              <a:lnSpc>
                <a:spcPct val="90000"/>
              </a:lnSpc>
              <a:spcBef>
                <a:spcPct val="20000"/>
              </a:spcBef>
            </a:pPr>
            <a:r>
              <a:rPr lang="en-US" sz="1600">
                <a:latin typeface="Georgia" pitchFamily="-105" charset="0"/>
              </a:rPr>
              <a:t>= Normal Value in U.S. Dollars                    $1.45</a:t>
            </a:r>
          </a:p>
        </p:txBody>
      </p:sp>
      <p:sp>
        <p:nvSpPr>
          <p:cNvPr id="39941" name="Rectangle 5"/>
          <p:cNvSpPr>
            <a:spLocks noChangeArrowheads="1"/>
          </p:cNvSpPr>
          <p:nvPr/>
        </p:nvSpPr>
        <p:spPr bwMode="auto">
          <a:xfrm>
            <a:off x="4692650" y="1265238"/>
            <a:ext cx="4094163" cy="1706562"/>
          </a:xfrm>
          <a:prstGeom prst="rect">
            <a:avLst/>
          </a:prstGeom>
          <a:noFill/>
          <a:ln w="9525">
            <a:noFill/>
            <a:miter lim="800000"/>
            <a:headEnd/>
            <a:tailEnd/>
          </a:ln>
        </p:spPr>
        <p:txBody>
          <a:bodyPr lIns="87094" tIns="43547" rIns="87094" bIns="43547">
            <a:prstTxWarp prst="textNoShape">
              <a:avLst/>
            </a:prstTxWarp>
          </a:bodyPr>
          <a:lstStyle/>
          <a:p>
            <a:pPr marL="306388" indent="-306388" defTabSz="819150"/>
            <a:r>
              <a:rPr lang="en-US" sz="1600">
                <a:latin typeface="Times New Roman" pitchFamily="-105" charset="0"/>
              </a:rPr>
              <a:t>			                          </a:t>
            </a:r>
            <a:r>
              <a:rPr lang="en-US" sz="1800">
                <a:latin typeface="Times New Roman" pitchFamily="-105" charset="0"/>
              </a:rPr>
              <a:t> </a:t>
            </a:r>
            <a:r>
              <a:rPr lang="en-US" sz="1800" b="1" u="sng">
                <a:latin typeface="Times New Roman" pitchFamily="-105" charset="0"/>
              </a:rPr>
              <a:t>(In US$</a:t>
            </a:r>
            <a:r>
              <a:rPr lang="en-US" sz="1800" b="1">
                <a:latin typeface="Times New Roman" pitchFamily="-105" charset="0"/>
              </a:rPr>
              <a:t>)</a:t>
            </a:r>
          </a:p>
          <a:p>
            <a:pPr marL="306388" indent="-306388" defTabSz="819150"/>
            <a:r>
              <a:rPr lang="en-US" sz="1800">
                <a:latin typeface="Times New Roman" pitchFamily="-105" charset="0"/>
              </a:rPr>
              <a:t>U.S. Price =		 	 2.00</a:t>
            </a:r>
          </a:p>
          <a:p>
            <a:pPr marL="306388" indent="-306388" defTabSz="819150"/>
            <a:r>
              <a:rPr lang="en-US" sz="1800">
                <a:latin typeface="Times New Roman" pitchFamily="-105" charset="0"/>
              </a:rPr>
              <a:t>Less: Discounts &amp; Rebates	(0.10)</a:t>
            </a:r>
          </a:p>
          <a:p>
            <a:pPr marL="306388" indent="-306388" defTabSz="819150"/>
            <a:r>
              <a:rPr lang="en-US" sz="1800">
                <a:latin typeface="Times New Roman" pitchFamily="-105" charset="0"/>
              </a:rPr>
              <a:t>Less: U.S. Movement Charges	(0.25)</a:t>
            </a:r>
          </a:p>
          <a:p>
            <a:pPr marL="306388" indent="-306388" defTabSz="819150"/>
            <a:r>
              <a:rPr lang="en-US" sz="1800">
                <a:latin typeface="Times New Roman" pitchFamily="-105" charset="0"/>
              </a:rPr>
              <a:t>          Foreign Movement Charges	</a:t>
            </a:r>
            <a:r>
              <a:rPr lang="en-US" sz="1800" u="sng">
                <a:latin typeface="Times New Roman" pitchFamily="-105" charset="0"/>
              </a:rPr>
              <a:t>(0.40)</a:t>
            </a:r>
          </a:p>
          <a:p>
            <a:pPr marL="306388" indent="-306388" defTabSz="819150"/>
            <a:r>
              <a:rPr lang="en-US" sz="1800">
                <a:latin typeface="Times New Roman" pitchFamily="-105" charset="0"/>
              </a:rPr>
              <a:t>= Net U.S. Price 			 1.25</a:t>
            </a:r>
          </a:p>
        </p:txBody>
      </p:sp>
      <p:sp>
        <p:nvSpPr>
          <p:cNvPr id="39942" name="Rectangle 7"/>
          <p:cNvSpPr>
            <a:spLocks noChangeArrowheads="1"/>
          </p:cNvSpPr>
          <p:nvPr/>
        </p:nvSpPr>
        <p:spPr bwMode="auto">
          <a:xfrm>
            <a:off x="4832350" y="3911600"/>
            <a:ext cx="2903538" cy="1447800"/>
          </a:xfrm>
          <a:prstGeom prst="rect">
            <a:avLst/>
          </a:prstGeom>
          <a:noFill/>
          <a:ln w="0">
            <a:noFill/>
            <a:miter lim="800000"/>
            <a:headEnd/>
            <a:tailEnd/>
          </a:ln>
        </p:spPr>
        <p:txBody>
          <a:bodyPr wrap="none" lIns="87094" tIns="43547" rIns="87094" bIns="43547">
            <a:prstTxWarp prst="textNoShape">
              <a:avLst/>
            </a:prstTxWarp>
          </a:bodyPr>
          <a:lstStyle/>
          <a:p>
            <a:pPr algn="ctr" defTabSz="865188">
              <a:spcBef>
                <a:spcPct val="50000"/>
              </a:spcBef>
            </a:pPr>
            <a:r>
              <a:rPr lang="en-US" sz="1800" u="sng">
                <a:latin typeface="Times New Roman" pitchFamily="-105" charset="0"/>
              </a:rPr>
              <a:t>(Normal Value - Net U.S. Price)</a:t>
            </a:r>
            <a:endParaRPr lang="en-US" sz="1800">
              <a:latin typeface="Times New Roman" pitchFamily="-105" charset="0"/>
            </a:endParaRPr>
          </a:p>
          <a:p>
            <a:pPr algn="ctr" defTabSz="865188"/>
            <a:r>
              <a:rPr lang="en-US" sz="1800">
                <a:latin typeface="Times New Roman" pitchFamily="-105" charset="0"/>
              </a:rPr>
              <a:t>Net U.S. Price</a:t>
            </a:r>
          </a:p>
          <a:p>
            <a:pPr algn="ctr" defTabSz="865188"/>
            <a:endParaRPr lang="en-US" sz="1800">
              <a:latin typeface="Times New Roman" pitchFamily="-105" charset="0"/>
            </a:endParaRPr>
          </a:p>
          <a:p>
            <a:pPr algn="ctr" defTabSz="865188"/>
            <a:r>
              <a:rPr lang="en-US" sz="1800" u="sng">
                <a:latin typeface="Times New Roman" pitchFamily="-105" charset="0"/>
              </a:rPr>
              <a:t>(1.45 - 1.25)</a:t>
            </a:r>
          </a:p>
          <a:p>
            <a:pPr algn="ctr" defTabSz="865188"/>
            <a:r>
              <a:rPr lang="en-US" sz="1800">
                <a:latin typeface="Times New Roman" pitchFamily="-105" charset="0"/>
              </a:rPr>
              <a:t>1.25</a:t>
            </a:r>
          </a:p>
        </p:txBody>
      </p:sp>
      <p:sp>
        <p:nvSpPr>
          <p:cNvPr id="39943" name="Rectangle 8"/>
          <p:cNvSpPr>
            <a:spLocks noChangeArrowheads="1"/>
          </p:cNvSpPr>
          <p:nvPr/>
        </p:nvSpPr>
        <p:spPr bwMode="auto">
          <a:xfrm>
            <a:off x="6005513" y="3581400"/>
            <a:ext cx="2108200" cy="344488"/>
          </a:xfrm>
          <a:prstGeom prst="rect">
            <a:avLst/>
          </a:prstGeom>
          <a:noFill/>
          <a:ln w="9525">
            <a:noFill/>
            <a:miter lim="800000"/>
            <a:headEnd/>
            <a:tailEnd/>
          </a:ln>
        </p:spPr>
        <p:txBody>
          <a:bodyPr wrap="none" lIns="87094" tIns="43547" rIns="87094" bIns="43547">
            <a:prstTxWarp prst="textNoShape">
              <a:avLst/>
            </a:prstTxWarp>
            <a:spAutoFit/>
          </a:bodyPr>
          <a:lstStyle/>
          <a:p>
            <a:pPr defTabSz="865188"/>
            <a:r>
              <a:rPr lang="en-US" sz="1700" b="1" u="sng">
                <a:latin typeface="Arial" pitchFamily="-105" charset="0"/>
              </a:rPr>
              <a:t>Margin Calculation</a:t>
            </a:r>
          </a:p>
        </p:txBody>
      </p:sp>
      <p:sp>
        <p:nvSpPr>
          <p:cNvPr id="39944" name="Rectangle 9"/>
          <p:cNvSpPr>
            <a:spLocks noChangeArrowheads="1"/>
          </p:cNvSpPr>
          <p:nvPr/>
        </p:nvSpPr>
        <p:spPr bwMode="auto">
          <a:xfrm>
            <a:off x="7769225" y="3995738"/>
            <a:ext cx="1831975" cy="1185862"/>
          </a:xfrm>
          <a:prstGeom prst="rect">
            <a:avLst/>
          </a:prstGeom>
          <a:noFill/>
          <a:ln w="0">
            <a:noFill/>
            <a:miter lim="800000"/>
            <a:headEnd/>
            <a:tailEnd/>
          </a:ln>
        </p:spPr>
        <p:txBody>
          <a:bodyPr lIns="87094" tIns="43547" rIns="87094" bIns="43547">
            <a:prstTxWarp prst="textNoShape">
              <a:avLst/>
            </a:prstTxWarp>
            <a:spAutoFit/>
          </a:bodyPr>
          <a:lstStyle/>
          <a:p>
            <a:pPr defTabSz="865188">
              <a:spcBef>
                <a:spcPct val="50000"/>
              </a:spcBef>
            </a:pPr>
            <a:r>
              <a:rPr lang="en-US" sz="1800">
                <a:latin typeface="Times New Roman" pitchFamily="-105" charset="0"/>
              </a:rPr>
              <a:t>=</a:t>
            </a:r>
            <a:r>
              <a:rPr lang="en-US" sz="1800">
                <a:solidFill>
                  <a:schemeClr val="bg1"/>
                </a:solidFill>
                <a:latin typeface="Times New Roman" pitchFamily="-105" charset="0"/>
              </a:rPr>
              <a:t> </a:t>
            </a:r>
            <a:r>
              <a:rPr lang="en-US" sz="1800">
                <a:latin typeface="Times New Roman" pitchFamily="-105" charset="0"/>
              </a:rPr>
              <a:t>% Margin</a:t>
            </a:r>
          </a:p>
          <a:p>
            <a:pPr defTabSz="865188">
              <a:spcBef>
                <a:spcPct val="50000"/>
              </a:spcBef>
            </a:pPr>
            <a:endParaRPr lang="en-US" sz="1800">
              <a:latin typeface="Times New Roman" pitchFamily="-105" charset="0"/>
            </a:endParaRPr>
          </a:p>
          <a:p>
            <a:pPr defTabSz="865188">
              <a:spcBef>
                <a:spcPct val="50000"/>
              </a:spcBef>
            </a:pPr>
            <a:r>
              <a:rPr lang="en-US" sz="1800">
                <a:latin typeface="Times New Roman" pitchFamily="-105" charset="0"/>
              </a:rPr>
              <a:t>= 16.0%</a:t>
            </a:r>
          </a:p>
        </p:txBody>
      </p:sp>
      <p:sp>
        <p:nvSpPr>
          <p:cNvPr id="39945" name="Rectangle 10"/>
          <p:cNvSpPr>
            <a:spLocks noChangeArrowheads="1"/>
          </p:cNvSpPr>
          <p:nvPr/>
        </p:nvSpPr>
        <p:spPr bwMode="auto">
          <a:xfrm>
            <a:off x="0" y="5943600"/>
            <a:ext cx="4711700" cy="293688"/>
          </a:xfrm>
          <a:prstGeom prst="rect">
            <a:avLst/>
          </a:prstGeom>
          <a:noFill/>
          <a:ln w="9525">
            <a:noFill/>
            <a:miter lim="800000"/>
            <a:headEnd/>
            <a:tailEnd/>
          </a:ln>
        </p:spPr>
        <p:txBody>
          <a:bodyPr wrap="none" lIns="96103" tIns="48052" rIns="96103" bIns="48052">
            <a:prstTxWarp prst="textNoShape">
              <a:avLst/>
            </a:prstTxWarp>
            <a:spAutoFit/>
          </a:bodyPr>
          <a:lstStyle/>
          <a:p>
            <a:pPr defTabSz="952500"/>
            <a:r>
              <a:rPr lang="en-US" sz="1300">
                <a:latin typeface="Arial" pitchFamily="-105" charset="0"/>
              </a:rPr>
              <a:t>Based on a price-to-price comparison on an export price sale.</a:t>
            </a:r>
          </a:p>
        </p:txBody>
      </p:sp>
      <p:sp>
        <p:nvSpPr>
          <p:cNvPr id="39946" name="Rectangle 6"/>
          <p:cNvSpPr>
            <a:spLocks noChangeArrowheads="1"/>
          </p:cNvSpPr>
          <p:nvPr/>
        </p:nvSpPr>
        <p:spPr bwMode="auto">
          <a:xfrm>
            <a:off x="4724400" y="3352800"/>
            <a:ext cx="4267200" cy="2057400"/>
          </a:xfrm>
          <a:prstGeom prst="rect">
            <a:avLst/>
          </a:prstGeom>
          <a:noFill/>
          <a:ln w="12700">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z="3600">
                <a:latin typeface="Calibri" charset="0"/>
              </a:rPr>
              <a:t>Fair Comparisons - NME</a:t>
            </a:r>
            <a:endParaRPr lang="en-US" sz="3600">
              <a:latin typeface="Calibri" charset="0"/>
              <a:ea typeface="宋体" charset="0"/>
              <a:cs typeface="宋体" charset="0"/>
            </a:endParaRPr>
          </a:p>
        </p:txBody>
      </p:sp>
      <p:sp>
        <p:nvSpPr>
          <p:cNvPr id="41987" name="Rectangle 3"/>
          <p:cNvSpPr>
            <a:spLocks noGrp="1" noChangeArrowheads="1"/>
          </p:cNvSpPr>
          <p:nvPr>
            <p:ph idx="1"/>
          </p:nvPr>
        </p:nvSpPr>
        <p:spPr>
          <a:xfrm>
            <a:off x="1219200" y="1447800"/>
            <a:ext cx="7239000" cy="4648200"/>
          </a:xfrm>
        </p:spPr>
        <p:txBody>
          <a:bodyPr/>
          <a:lstStyle/>
          <a:p>
            <a:pPr>
              <a:lnSpc>
                <a:spcPct val="90000"/>
              </a:lnSpc>
              <a:buFontTx/>
              <a:buNone/>
            </a:pPr>
            <a:endParaRPr lang="en-US" altLang="zh-CN" sz="2800">
              <a:latin typeface="Calibri" charset="0"/>
              <a:ea typeface="宋体" charset="0"/>
              <a:cs typeface="宋体" charset="0"/>
            </a:endParaRPr>
          </a:p>
          <a:p>
            <a:r>
              <a:rPr lang="en-US" altLang="zh-CN" sz="2800">
                <a:latin typeface="Calibri" charset="0"/>
                <a:ea typeface="宋体" charset="0"/>
                <a:cs typeface="宋体" charset="0"/>
              </a:rPr>
              <a:t>The dumping calculation is a comparison of the price at which subject merchandise is sold in the United States -- the U.S. price -- with the “normal value” based on the factors of production (FOP) and surrogate values from a comparable market economy country.</a:t>
            </a:r>
            <a:endParaRPr lang="en-US" sz="2800">
              <a:latin typeface="Calibri" charset="0"/>
              <a:ea typeface="宋体" charset="0"/>
              <a:cs typeface="宋体" charset="0"/>
            </a:endParaRPr>
          </a:p>
          <a:p>
            <a:pPr>
              <a:buFontTx/>
              <a:buNone/>
            </a:pPr>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E45610C5-73B0-D24A-97CD-B5E7E7F238E5}" type="slidenum">
              <a:rPr lang="en-US" sz="1200">
                <a:solidFill>
                  <a:srgbClr val="898989"/>
                </a:solidFill>
              </a:rPr>
              <a:pPr/>
              <a:t>14</a:t>
            </a:fld>
            <a:endParaRPr lang="en-US" sz="1400">
              <a:solidFill>
                <a:srgbClr val="898989"/>
              </a:solidFill>
              <a:latin typeface="Georgia" charset="0"/>
            </a:endParaRPr>
          </a:p>
        </p:txBody>
      </p:sp>
    </p:spTree>
    <p:extLst>
      <p:ext uri="{BB962C8B-B14F-4D97-AF65-F5344CB8AC3E}">
        <p14:creationId xmlns:p14="http://schemas.microsoft.com/office/powerpoint/2010/main" val="157513976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r>
              <a:rPr lang="en-US" sz="3200">
                <a:latin typeface="Calibri" charset="0"/>
              </a:rPr>
              <a:t>Factors of Production and Surrogate Value Information</a:t>
            </a:r>
            <a:endParaRPr lang="en-US" sz="3200">
              <a:latin typeface="Calibri" charset="0"/>
              <a:ea typeface="宋体" charset="0"/>
              <a:cs typeface="宋体" charset="0"/>
            </a:endParaRPr>
          </a:p>
        </p:txBody>
      </p:sp>
      <p:sp>
        <p:nvSpPr>
          <p:cNvPr id="44035" name="Rectangle 3"/>
          <p:cNvSpPr>
            <a:spLocks noGrp="1" noChangeArrowheads="1"/>
          </p:cNvSpPr>
          <p:nvPr>
            <p:ph idx="1"/>
          </p:nvPr>
        </p:nvSpPr>
        <p:spPr>
          <a:xfrm>
            <a:off x="1219200" y="1447800"/>
            <a:ext cx="7239000" cy="4648200"/>
          </a:xfrm>
        </p:spPr>
        <p:txBody>
          <a:bodyPr/>
          <a:lstStyle/>
          <a:p>
            <a:r>
              <a:rPr lang="en-US" sz="2800">
                <a:latin typeface="Calibri" charset="0"/>
              </a:rPr>
              <a:t>After selecting a surrogate country Commerce will collect factors of production information from respondents, and will use information regarding surrogate values from the following sources:</a:t>
            </a:r>
          </a:p>
          <a:p>
            <a:pPr lvl="1"/>
            <a:r>
              <a:rPr lang="en-US" sz="2600">
                <a:latin typeface="Calibri" charset="0"/>
              </a:rPr>
              <a:t>Publicly available trade data and publications</a:t>
            </a:r>
          </a:p>
          <a:p>
            <a:pPr lvl="1"/>
            <a:r>
              <a:rPr lang="en-US" sz="2600">
                <a:latin typeface="Calibri" charset="0"/>
              </a:rPr>
              <a:t>Financial statements of producers of the subject merchandise in the surrogate country</a:t>
            </a:r>
            <a:endParaRPr lang="en-US" sz="2600" b="1">
              <a:latin typeface="Calibri" charset="0"/>
            </a:endParaRPr>
          </a:p>
          <a:p>
            <a:pPr>
              <a:buFontTx/>
              <a:buNone/>
            </a:pPr>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655DF52F-A2E8-3942-862A-D4705A3B307F}" type="slidenum">
              <a:rPr lang="en-US" sz="1200">
                <a:solidFill>
                  <a:srgbClr val="898989"/>
                </a:solidFill>
              </a:rPr>
              <a:pPr/>
              <a:t>15</a:t>
            </a:fld>
            <a:endParaRPr lang="en-US" sz="1400">
              <a:solidFill>
                <a:srgbClr val="898989"/>
              </a:solidFill>
              <a:latin typeface="Georgia" charset="0"/>
            </a:endParaRPr>
          </a:p>
        </p:txBody>
      </p:sp>
    </p:spTree>
    <p:extLst>
      <p:ext uri="{BB962C8B-B14F-4D97-AF65-F5344CB8AC3E}">
        <p14:creationId xmlns:p14="http://schemas.microsoft.com/office/powerpoint/2010/main" val="25422237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1026"/>
          <p:cNvSpPr>
            <a:spLocks noChangeArrowheads="1"/>
          </p:cNvSpPr>
          <p:nvPr/>
        </p:nvSpPr>
        <p:spPr bwMode="auto">
          <a:xfrm>
            <a:off x="965200" y="15240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Costs Calculated Using Surrogate Values</a:t>
            </a:r>
          </a:p>
        </p:txBody>
      </p:sp>
      <p:sp>
        <p:nvSpPr>
          <p:cNvPr id="475139" name="Rectangle 1027"/>
          <p:cNvSpPr>
            <a:spLocks noChangeArrowheads="1"/>
          </p:cNvSpPr>
          <p:nvPr/>
        </p:nvSpPr>
        <p:spPr bwMode="auto">
          <a:xfrm>
            <a:off x="4521200" y="15240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Raw Material Costs=$8.60</a:t>
            </a:r>
          </a:p>
        </p:txBody>
      </p:sp>
      <p:sp>
        <p:nvSpPr>
          <p:cNvPr id="475140" name="Rectangle 1028"/>
          <p:cNvSpPr>
            <a:spLocks noChangeArrowheads="1"/>
          </p:cNvSpPr>
          <p:nvPr/>
        </p:nvSpPr>
        <p:spPr bwMode="auto">
          <a:xfrm>
            <a:off x="965200" y="2057400"/>
            <a:ext cx="3251200" cy="4191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Labor </a:t>
            </a:r>
            <a:r>
              <a:rPr lang="en-US" sz="1200" b="1" dirty="0" smtClean="0">
                <a:latin typeface="+mn-lt"/>
                <a:ea typeface="+mn-ea"/>
                <a:cs typeface="+mn-cs"/>
              </a:rPr>
              <a:t>Costs</a:t>
            </a:r>
            <a:endParaRPr lang="en-US" sz="1200" b="1" dirty="0">
              <a:latin typeface="+mn-lt"/>
              <a:ea typeface="+mn-ea"/>
              <a:cs typeface="+mn-cs"/>
            </a:endParaRPr>
          </a:p>
        </p:txBody>
      </p:sp>
      <p:sp>
        <p:nvSpPr>
          <p:cNvPr id="475141" name="Rectangle 1029"/>
          <p:cNvSpPr>
            <a:spLocks noChangeArrowheads="1"/>
          </p:cNvSpPr>
          <p:nvPr/>
        </p:nvSpPr>
        <p:spPr bwMode="auto">
          <a:xfrm>
            <a:off x="965200" y="26670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Surrogate Energy Costs</a:t>
            </a:r>
          </a:p>
        </p:txBody>
      </p:sp>
      <p:sp>
        <p:nvSpPr>
          <p:cNvPr id="475142" name="Rectangle 1030"/>
          <p:cNvSpPr>
            <a:spLocks noChangeArrowheads="1"/>
          </p:cNvSpPr>
          <p:nvPr/>
        </p:nvSpPr>
        <p:spPr bwMode="auto">
          <a:xfrm>
            <a:off x="965200" y="32004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Surrogate Factory Overhead</a:t>
            </a:r>
          </a:p>
        </p:txBody>
      </p:sp>
      <p:sp>
        <p:nvSpPr>
          <p:cNvPr id="475143" name="Rectangle 1031"/>
          <p:cNvSpPr>
            <a:spLocks noChangeArrowheads="1"/>
          </p:cNvSpPr>
          <p:nvPr/>
        </p:nvSpPr>
        <p:spPr bwMode="auto">
          <a:xfrm>
            <a:off x="965200" y="3657600"/>
            <a:ext cx="3251200" cy="4572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Surrogate Selling, General and</a:t>
            </a:r>
          </a:p>
          <a:p>
            <a:pPr algn="ctr">
              <a:defRPr/>
            </a:pPr>
            <a:r>
              <a:rPr lang="en-US" sz="1200" b="1" dirty="0">
                <a:latin typeface="+mn-lt"/>
                <a:ea typeface="+mn-ea"/>
                <a:cs typeface="+mn-cs"/>
              </a:rPr>
              <a:t>Administrative Expenses</a:t>
            </a:r>
          </a:p>
        </p:txBody>
      </p:sp>
      <p:sp>
        <p:nvSpPr>
          <p:cNvPr id="475144" name="Rectangle 1032"/>
          <p:cNvSpPr>
            <a:spLocks noChangeArrowheads="1"/>
          </p:cNvSpPr>
          <p:nvPr/>
        </p:nvSpPr>
        <p:spPr bwMode="auto">
          <a:xfrm>
            <a:off x="965200" y="43053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Surrogate Profit Expenses</a:t>
            </a:r>
          </a:p>
        </p:txBody>
      </p:sp>
      <p:sp>
        <p:nvSpPr>
          <p:cNvPr id="475145" name="Rectangle 1033"/>
          <p:cNvSpPr>
            <a:spLocks noChangeArrowheads="1"/>
          </p:cNvSpPr>
          <p:nvPr/>
        </p:nvSpPr>
        <p:spPr bwMode="auto">
          <a:xfrm>
            <a:off x="965200" y="49149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Plus Packing Expenses</a:t>
            </a:r>
          </a:p>
        </p:txBody>
      </p:sp>
      <p:sp>
        <p:nvSpPr>
          <p:cNvPr id="475146" name="Rectangle 1034"/>
          <p:cNvSpPr>
            <a:spLocks noChangeArrowheads="1"/>
          </p:cNvSpPr>
          <p:nvPr/>
        </p:nvSpPr>
        <p:spPr bwMode="auto">
          <a:xfrm>
            <a:off x="965200" y="5600700"/>
            <a:ext cx="32512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Equals Normal Value</a:t>
            </a:r>
          </a:p>
        </p:txBody>
      </p:sp>
      <p:sp>
        <p:nvSpPr>
          <p:cNvPr id="475147" name="Rectangle 1035"/>
          <p:cNvSpPr>
            <a:spLocks noChangeArrowheads="1"/>
          </p:cNvSpPr>
          <p:nvPr/>
        </p:nvSpPr>
        <p:spPr bwMode="auto">
          <a:xfrm>
            <a:off x="4521200" y="26670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Energy Costs=$1.50</a:t>
            </a:r>
          </a:p>
        </p:txBody>
      </p:sp>
      <p:sp>
        <p:nvSpPr>
          <p:cNvPr id="475148" name="Rectangle 1036"/>
          <p:cNvSpPr>
            <a:spLocks noChangeArrowheads="1"/>
          </p:cNvSpPr>
          <p:nvPr/>
        </p:nvSpPr>
        <p:spPr bwMode="auto">
          <a:xfrm>
            <a:off x="4521200" y="32004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Overhead=$1.50</a:t>
            </a:r>
          </a:p>
        </p:txBody>
      </p:sp>
      <p:sp>
        <p:nvSpPr>
          <p:cNvPr id="475149" name="Rectangle 1037"/>
          <p:cNvSpPr>
            <a:spLocks noChangeArrowheads="1"/>
          </p:cNvSpPr>
          <p:nvPr/>
        </p:nvSpPr>
        <p:spPr bwMode="auto">
          <a:xfrm>
            <a:off x="4521200" y="37338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SG&amp;A Expenses=$2.15</a:t>
            </a:r>
          </a:p>
        </p:txBody>
      </p:sp>
      <p:sp>
        <p:nvSpPr>
          <p:cNvPr id="475150" name="Rectangle 1038"/>
          <p:cNvSpPr>
            <a:spLocks noChangeArrowheads="1"/>
          </p:cNvSpPr>
          <p:nvPr/>
        </p:nvSpPr>
        <p:spPr bwMode="auto">
          <a:xfrm>
            <a:off x="4521200" y="43053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Profit Expenses=$0.75</a:t>
            </a:r>
          </a:p>
        </p:txBody>
      </p:sp>
      <p:sp>
        <p:nvSpPr>
          <p:cNvPr id="475151" name="Rectangle 1039"/>
          <p:cNvSpPr>
            <a:spLocks noChangeArrowheads="1"/>
          </p:cNvSpPr>
          <p:nvPr/>
        </p:nvSpPr>
        <p:spPr bwMode="auto">
          <a:xfrm>
            <a:off x="4521200" y="49149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Packing expenses=$0.75</a:t>
            </a:r>
          </a:p>
        </p:txBody>
      </p:sp>
      <p:sp>
        <p:nvSpPr>
          <p:cNvPr id="475152" name="Rectangle 1040"/>
          <p:cNvSpPr>
            <a:spLocks noChangeArrowheads="1"/>
          </p:cNvSpPr>
          <p:nvPr/>
        </p:nvSpPr>
        <p:spPr bwMode="auto">
          <a:xfrm>
            <a:off x="4521200" y="56007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Normal Value=$16.00</a:t>
            </a:r>
          </a:p>
        </p:txBody>
      </p:sp>
      <p:sp>
        <p:nvSpPr>
          <p:cNvPr id="475153" name="Rectangle 1041"/>
          <p:cNvSpPr>
            <a:spLocks noChangeArrowheads="1"/>
          </p:cNvSpPr>
          <p:nvPr/>
        </p:nvSpPr>
        <p:spPr bwMode="auto">
          <a:xfrm>
            <a:off x="4521200" y="2133600"/>
            <a:ext cx="3556000" cy="342900"/>
          </a:xfrm>
          <a:prstGeom prst="rect">
            <a:avLst/>
          </a:prstGeom>
          <a:noFill/>
          <a:ln w="9525">
            <a:solidFill>
              <a:schemeClr val="tx1"/>
            </a:solidFill>
            <a:miter lim="800000"/>
            <a:headEnd/>
            <a:tailEnd/>
          </a:ln>
          <a:effectLst/>
        </p:spPr>
        <p:txBody>
          <a:bodyPr wrap="none" anchor="ctr"/>
          <a:lstStyle/>
          <a:p>
            <a:pPr algn="ctr">
              <a:defRPr/>
            </a:pPr>
            <a:r>
              <a:rPr lang="en-US" sz="1200" b="1" dirty="0">
                <a:latin typeface="+mn-lt"/>
                <a:ea typeface="+mn-ea"/>
                <a:cs typeface="+mn-cs"/>
              </a:rPr>
              <a:t>Labor Costs=$0.75</a:t>
            </a:r>
          </a:p>
        </p:txBody>
      </p:sp>
      <p:sp>
        <p:nvSpPr>
          <p:cNvPr id="475154" name="Line 1042"/>
          <p:cNvSpPr>
            <a:spLocks noChangeShapeType="1"/>
          </p:cNvSpPr>
          <p:nvPr/>
        </p:nvSpPr>
        <p:spPr bwMode="auto">
          <a:xfrm>
            <a:off x="6248400" y="5257800"/>
            <a:ext cx="0" cy="3429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55" name="Line 1043"/>
          <p:cNvSpPr>
            <a:spLocks noChangeShapeType="1"/>
          </p:cNvSpPr>
          <p:nvPr/>
        </p:nvSpPr>
        <p:spPr bwMode="auto">
          <a:xfrm>
            <a:off x="6248400" y="1905000"/>
            <a:ext cx="0" cy="1905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56" name="Line 1044"/>
          <p:cNvSpPr>
            <a:spLocks noChangeShapeType="1"/>
          </p:cNvSpPr>
          <p:nvPr/>
        </p:nvSpPr>
        <p:spPr bwMode="auto">
          <a:xfrm>
            <a:off x="6248400" y="2476500"/>
            <a:ext cx="0" cy="1905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57" name="Line 1045"/>
          <p:cNvSpPr>
            <a:spLocks noChangeShapeType="1"/>
          </p:cNvSpPr>
          <p:nvPr/>
        </p:nvSpPr>
        <p:spPr bwMode="auto">
          <a:xfrm>
            <a:off x="6248400" y="3009900"/>
            <a:ext cx="0" cy="1905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58" name="Line 1046"/>
          <p:cNvSpPr>
            <a:spLocks noChangeShapeType="1"/>
          </p:cNvSpPr>
          <p:nvPr/>
        </p:nvSpPr>
        <p:spPr bwMode="auto">
          <a:xfrm>
            <a:off x="6248400" y="3543300"/>
            <a:ext cx="0" cy="1905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59" name="Line 1047"/>
          <p:cNvSpPr>
            <a:spLocks noChangeShapeType="1"/>
          </p:cNvSpPr>
          <p:nvPr/>
        </p:nvSpPr>
        <p:spPr bwMode="auto">
          <a:xfrm>
            <a:off x="6248400" y="4114800"/>
            <a:ext cx="0" cy="1905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75160" name="Line 1048"/>
          <p:cNvSpPr>
            <a:spLocks noChangeShapeType="1"/>
          </p:cNvSpPr>
          <p:nvPr/>
        </p:nvSpPr>
        <p:spPr bwMode="auto">
          <a:xfrm>
            <a:off x="6248400" y="4648200"/>
            <a:ext cx="0" cy="266700"/>
          </a:xfrm>
          <a:prstGeom prst="line">
            <a:avLst/>
          </a:prstGeom>
          <a:noFill/>
          <a:ln w="9525">
            <a:solidFill>
              <a:schemeClr val="tx1"/>
            </a:solidFill>
            <a:round/>
            <a:headEnd/>
            <a:tailEnd type="triangle" w="med" len="med"/>
          </a:ln>
          <a:effectLst/>
        </p:spPr>
        <p:txBody>
          <a:bodyPr/>
          <a:lstStyle/>
          <a:p>
            <a:pPr>
              <a:defRPr/>
            </a:pPr>
            <a:endParaRPr lang="en-US" sz="1200" dirty="0">
              <a:latin typeface="+mn-lt"/>
              <a:ea typeface="+mn-ea"/>
              <a:cs typeface="+mn-cs"/>
            </a:endParaRPr>
          </a:p>
        </p:txBody>
      </p:sp>
      <p:sp>
        <p:nvSpPr>
          <p:cNvPr id="46105" name="Rectangle 1049"/>
          <p:cNvSpPr>
            <a:spLocks noGrp="1" noChangeArrowheads="1"/>
          </p:cNvSpPr>
          <p:nvPr>
            <p:ph type="title"/>
          </p:nvPr>
        </p:nvSpPr>
        <p:spPr>
          <a:xfrm>
            <a:off x="304800" y="-76200"/>
            <a:ext cx="8763000" cy="1143000"/>
          </a:xfrm>
        </p:spPr>
        <p:txBody>
          <a:bodyPr/>
          <a:lstStyle/>
          <a:p>
            <a:r>
              <a:rPr lang="en-US" sz="3200">
                <a:latin typeface="Calibri" charset="0"/>
              </a:rPr>
              <a:t>Normal Value Calculation for a Non Market-Economy (NME) Investigation</a:t>
            </a:r>
          </a:p>
        </p:txBody>
      </p:sp>
      <p:sp>
        <p:nvSpPr>
          <p:cNvPr id="30" name="Slide Number Placeholder 29"/>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ED14FCE1-ECB7-5C4E-91A5-680A61631BCB}" type="slidenum">
              <a:rPr lang="en-US" sz="1200">
                <a:solidFill>
                  <a:srgbClr val="898989"/>
                </a:solidFill>
              </a:rPr>
              <a:pPr/>
              <a:t>16</a:t>
            </a:fld>
            <a:endParaRPr lang="en-US" sz="1400">
              <a:solidFill>
                <a:srgbClr val="898989"/>
              </a:solidFill>
              <a:latin typeface="Georgia" charset="0"/>
            </a:endParaRPr>
          </a:p>
        </p:txBody>
      </p:sp>
      <p:sp>
        <p:nvSpPr>
          <p:cNvPr id="46107" name="Text Box 1050"/>
          <p:cNvSpPr txBox="1">
            <a:spLocks noChangeArrowheads="1"/>
          </p:cNvSpPr>
          <p:nvPr/>
        </p:nvSpPr>
        <p:spPr bwMode="auto">
          <a:xfrm>
            <a:off x="593725" y="6137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endParaRPr lang="en-US"/>
          </a:p>
        </p:txBody>
      </p:sp>
    </p:spTree>
    <p:extLst>
      <p:ext uri="{BB962C8B-B14F-4D97-AF65-F5344CB8AC3E}">
        <p14:creationId xmlns:p14="http://schemas.microsoft.com/office/powerpoint/2010/main" val="22149274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5138"/>
                                        </p:tgtEl>
                                        <p:attrNameLst>
                                          <p:attrName>style.visibility</p:attrName>
                                        </p:attrNameLst>
                                      </p:cBhvr>
                                      <p:to>
                                        <p:strVal val="visible"/>
                                      </p:to>
                                    </p:set>
                                    <p:anim calcmode="lin" valueType="num">
                                      <p:cBhvr additive="base">
                                        <p:cTn id="7" dur="500" fill="hold"/>
                                        <p:tgtEl>
                                          <p:spTgt spid="475138"/>
                                        </p:tgtEl>
                                        <p:attrNameLst>
                                          <p:attrName>ppt_x</p:attrName>
                                        </p:attrNameLst>
                                      </p:cBhvr>
                                      <p:tavLst>
                                        <p:tav tm="0">
                                          <p:val>
                                            <p:strVal val="0-#ppt_w/2"/>
                                          </p:val>
                                        </p:tav>
                                        <p:tav tm="100000">
                                          <p:val>
                                            <p:strVal val="#ppt_x"/>
                                          </p:val>
                                        </p:tav>
                                      </p:tavLst>
                                    </p:anim>
                                    <p:anim calcmode="lin" valueType="num">
                                      <p:cBhvr additive="base">
                                        <p:cTn id="8" dur="500" fill="hold"/>
                                        <p:tgtEl>
                                          <p:spTgt spid="4751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5140"/>
                                        </p:tgtEl>
                                        <p:attrNameLst>
                                          <p:attrName>style.visibility</p:attrName>
                                        </p:attrNameLst>
                                      </p:cBhvr>
                                      <p:to>
                                        <p:strVal val="visible"/>
                                      </p:to>
                                    </p:set>
                                    <p:anim calcmode="lin" valueType="num">
                                      <p:cBhvr additive="base">
                                        <p:cTn id="13" dur="500" fill="hold"/>
                                        <p:tgtEl>
                                          <p:spTgt spid="475140"/>
                                        </p:tgtEl>
                                        <p:attrNameLst>
                                          <p:attrName>ppt_x</p:attrName>
                                        </p:attrNameLst>
                                      </p:cBhvr>
                                      <p:tavLst>
                                        <p:tav tm="0">
                                          <p:val>
                                            <p:strVal val="0-#ppt_w/2"/>
                                          </p:val>
                                        </p:tav>
                                        <p:tav tm="100000">
                                          <p:val>
                                            <p:strVal val="#ppt_x"/>
                                          </p:val>
                                        </p:tav>
                                      </p:tavLst>
                                    </p:anim>
                                    <p:anim calcmode="lin" valueType="num">
                                      <p:cBhvr additive="base">
                                        <p:cTn id="14" dur="500" fill="hold"/>
                                        <p:tgtEl>
                                          <p:spTgt spid="47514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5141"/>
                                        </p:tgtEl>
                                        <p:attrNameLst>
                                          <p:attrName>style.visibility</p:attrName>
                                        </p:attrNameLst>
                                      </p:cBhvr>
                                      <p:to>
                                        <p:strVal val="visible"/>
                                      </p:to>
                                    </p:set>
                                    <p:anim calcmode="lin" valueType="num">
                                      <p:cBhvr additive="base">
                                        <p:cTn id="19" dur="500" fill="hold"/>
                                        <p:tgtEl>
                                          <p:spTgt spid="475141"/>
                                        </p:tgtEl>
                                        <p:attrNameLst>
                                          <p:attrName>ppt_x</p:attrName>
                                        </p:attrNameLst>
                                      </p:cBhvr>
                                      <p:tavLst>
                                        <p:tav tm="0">
                                          <p:val>
                                            <p:strVal val="0-#ppt_w/2"/>
                                          </p:val>
                                        </p:tav>
                                        <p:tav tm="100000">
                                          <p:val>
                                            <p:strVal val="#ppt_x"/>
                                          </p:val>
                                        </p:tav>
                                      </p:tavLst>
                                    </p:anim>
                                    <p:anim calcmode="lin" valueType="num">
                                      <p:cBhvr additive="base">
                                        <p:cTn id="20" dur="500" fill="hold"/>
                                        <p:tgtEl>
                                          <p:spTgt spid="47514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5142"/>
                                        </p:tgtEl>
                                        <p:attrNameLst>
                                          <p:attrName>style.visibility</p:attrName>
                                        </p:attrNameLst>
                                      </p:cBhvr>
                                      <p:to>
                                        <p:strVal val="visible"/>
                                      </p:to>
                                    </p:set>
                                    <p:anim calcmode="lin" valueType="num">
                                      <p:cBhvr additive="base">
                                        <p:cTn id="25" dur="500" fill="hold"/>
                                        <p:tgtEl>
                                          <p:spTgt spid="475142"/>
                                        </p:tgtEl>
                                        <p:attrNameLst>
                                          <p:attrName>ppt_x</p:attrName>
                                        </p:attrNameLst>
                                      </p:cBhvr>
                                      <p:tavLst>
                                        <p:tav tm="0">
                                          <p:val>
                                            <p:strVal val="0-#ppt_w/2"/>
                                          </p:val>
                                        </p:tav>
                                        <p:tav tm="100000">
                                          <p:val>
                                            <p:strVal val="#ppt_x"/>
                                          </p:val>
                                        </p:tav>
                                      </p:tavLst>
                                    </p:anim>
                                    <p:anim calcmode="lin" valueType="num">
                                      <p:cBhvr additive="base">
                                        <p:cTn id="26" dur="500" fill="hold"/>
                                        <p:tgtEl>
                                          <p:spTgt spid="47514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5143"/>
                                        </p:tgtEl>
                                        <p:attrNameLst>
                                          <p:attrName>style.visibility</p:attrName>
                                        </p:attrNameLst>
                                      </p:cBhvr>
                                      <p:to>
                                        <p:strVal val="visible"/>
                                      </p:to>
                                    </p:set>
                                    <p:anim calcmode="lin" valueType="num">
                                      <p:cBhvr additive="base">
                                        <p:cTn id="31" dur="500" fill="hold"/>
                                        <p:tgtEl>
                                          <p:spTgt spid="475143"/>
                                        </p:tgtEl>
                                        <p:attrNameLst>
                                          <p:attrName>ppt_x</p:attrName>
                                        </p:attrNameLst>
                                      </p:cBhvr>
                                      <p:tavLst>
                                        <p:tav tm="0">
                                          <p:val>
                                            <p:strVal val="0-#ppt_w/2"/>
                                          </p:val>
                                        </p:tav>
                                        <p:tav tm="100000">
                                          <p:val>
                                            <p:strVal val="#ppt_x"/>
                                          </p:val>
                                        </p:tav>
                                      </p:tavLst>
                                    </p:anim>
                                    <p:anim calcmode="lin" valueType="num">
                                      <p:cBhvr additive="base">
                                        <p:cTn id="32" dur="500" fill="hold"/>
                                        <p:tgtEl>
                                          <p:spTgt spid="47514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75144"/>
                                        </p:tgtEl>
                                        <p:attrNameLst>
                                          <p:attrName>style.visibility</p:attrName>
                                        </p:attrNameLst>
                                      </p:cBhvr>
                                      <p:to>
                                        <p:strVal val="visible"/>
                                      </p:to>
                                    </p:set>
                                    <p:anim calcmode="lin" valueType="num">
                                      <p:cBhvr additive="base">
                                        <p:cTn id="37" dur="500" fill="hold"/>
                                        <p:tgtEl>
                                          <p:spTgt spid="475144"/>
                                        </p:tgtEl>
                                        <p:attrNameLst>
                                          <p:attrName>ppt_x</p:attrName>
                                        </p:attrNameLst>
                                      </p:cBhvr>
                                      <p:tavLst>
                                        <p:tav tm="0">
                                          <p:val>
                                            <p:strVal val="0-#ppt_w/2"/>
                                          </p:val>
                                        </p:tav>
                                        <p:tav tm="100000">
                                          <p:val>
                                            <p:strVal val="#ppt_x"/>
                                          </p:val>
                                        </p:tav>
                                      </p:tavLst>
                                    </p:anim>
                                    <p:anim calcmode="lin" valueType="num">
                                      <p:cBhvr additive="base">
                                        <p:cTn id="38" dur="500" fill="hold"/>
                                        <p:tgtEl>
                                          <p:spTgt spid="47514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75145"/>
                                        </p:tgtEl>
                                        <p:attrNameLst>
                                          <p:attrName>style.visibility</p:attrName>
                                        </p:attrNameLst>
                                      </p:cBhvr>
                                      <p:to>
                                        <p:strVal val="visible"/>
                                      </p:to>
                                    </p:set>
                                    <p:anim calcmode="lin" valueType="num">
                                      <p:cBhvr additive="base">
                                        <p:cTn id="43" dur="500" fill="hold"/>
                                        <p:tgtEl>
                                          <p:spTgt spid="475145"/>
                                        </p:tgtEl>
                                        <p:attrNameLst>
                                          <p:attrName>ppt_x</p:attrName>
                                        </p:attrNameLst>
                                      </p:cBhvr>
                                      <p:tavLst>
                                        <p:tav tm="0">
                                          <p:val>
                                            <p:strVal val="0-#ppt_w/2"/>
                                          </p:val>
                                        </p:tav>
                                        <p:tav tm="100000">
                                          <p:val>
                                            <p:strVal val="#ppt_x"/>
                                          </p:val>
                                        </p:tav>
                                      </p:tavLst>
                                    </p:anim>
                                    <p:anim calcmode="lin" valueType="num">
                                      <p:cBhvr additive="base">
                                        <p:cTn id="44" dur="500" fill="hold"/>
                                        <p:tgtEl>
                                          <p:spTgt spid="475145"/>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5" fill="hold" grpId="0" nodeType="clickEffect">
                                  <p:stCondLst>
                                    <p:cond delay="0"/>
                                  </p:stCondLst>
                                  <p:childTnLst>
                                    <p:set>
                                      <p:cBhvr>
                                        <p:cTn id="48" dur="1" fill="hold">
                                          <p:stCondLst>
                                            <p:cond delay="0"/>
                                          </p:stCondLst>
                                        </p:cTn>
                                        <p:tgtEl>
                                          <p:spTgt spid="475146"/>
                                        </p:tgtEl>
                                        <p:attrNameLst>
                                          <p:attrName>style.visibility</p:attrName>
                                        </p:attrNameLst>
                                      </p:cBhvr>
                                      <p:to>
                                        <p:strVal val="visible"/>
                                      </p:to>
                                    </p:set>
                                    <p:animEffect transition="in" filter="blinds(vertical)">
                                      <p:cBhvr>
                                        <p:cTn id="49" dur="500"/>
                                        <p:tgtEl>
                                          <p:spTgt spid="475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38" grpId="0" animBg="1" autoUpdateAnimBg="0"/>
      <p:bldP spid="475140" grpId="0" animBg="1" autoUpdateAnimBg="0"/>
      <p:bldP spid="475141" grpId="0" animBg="1" autoUpdateAnimBg="0"/>
      <p:bldP spid="475142" grpId="0" animBg="1" autoUpdateAnimBg="0"/>
      <p:bldP spid="475143" grpId="0" animBg="1" autoUpdateAnimBg="0"/>
      <p:bldP spid="475144" grpId="0" animBg="1" autoUpdateAnimBg="0"/>
      <p:bldP spid="475145" grpId="0" animBg="1" autoUpdateAnimBg="0"/>
      <p:bldP spid="475146"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70D50003-BD7F-874B-A47E-CEC836FF2BD8}" type="slidenum">
              <a:rPr lang="en-US"/>
              <a:pPr>
                <a:defRPr/>
              </a:pPr>
              <a:t>17</a:t>
            </a:fld>
            <a:endParaRPr lang="en-US" sz="1400">
              <a:latin typeface="Georgia" charset="0"/>
            </a:endParaRPr>
          </a:p>
        </p:txBody>
      </p:sp>
      <p:sp>
        <p:nvSpPr>
          <p:cNvPr id="15364" name="Rectangle 2"/>
          <p:cNvSpPr>
            <a:spLocks noGrp="1" noChangeArrowheads="1"/>
          </p:cNvSpPr>
          <p:nvPr>
            <p:ph type="ctrTitle" idx="4294967295"/>
          </p:nvPr>
        </p:nvSpPr>
        <p:spPr>
          <a:xfrm>
            <a:off x="762000" y="2209800"/>
            <a:ext cx="7924800" cy="2362200"/>
          </a:xfrm>
        </p:spPr>
        <p:txBody>
          <a:bodyPr rtlCol="0">
            <a:normAutofit/>
          </a:bodyPr>
          <a:lstStyle/>
          <a:p>
            <a:pPr fontAlgn="auto">
              <a:spcAft>
                <a:spcPts val="0"/>
              </a:spcAft>
              <a:defRPr/>
            </a:pPr>
            <a:r>
              <a:rPr lang="en-US" dirty="0" smtClean="0">
                <a:ea typeface="+mj-ea"/>
                <a:cs typeface="+mj-cs"/>
              </a:rPr>
              <a:t>What is a </a:t>
            </a:r>
            <a:br>
              <a:rPr lang="en-US" dirty="0" smtClean="0">
                <a:ea typeface="+mj-ea"/>
                <a:cs typeface="+mj-cs"/>
              </a:rPr>
            </a:br>
            <a:r>
              <a:rPr lang="en-US" dirty="0" smtClean="0">
                <a:ea typeface="+mj-ea"/>
                <a:cs typeface="+mj-cs"/>
              </a:rPr>
              <a:t>Countervailing Duty?</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50BD19BD-EFE5-804A-8804-76A66BA93220}" type="slidenum">
              <a:rPr lang="en-US"/>
              <a:pPr>
                <a:defRPr/>
              </a:pPr>
              <a:t>18</a:t>
            </a:fld>
            <a:endParaRPr lang="en-US" sz="1400">
              <a:latin typeface="Georgia" charset="0"/>
            </a:endParaRPr>
          </a:p>
        </p:txBody>
      </p:sp>
      <p:sp>
        <p:nvSpPr>
          <p:cNvPr id="50179" name="Rectangle 2"/>
          <p:cNvSpPr>
            <a:spLocks noGrp="1" noChangeArrowheads="1"/>
          </p:cNvSpPr>
          <p:nvPr>
            <p:ph type="title" idx="4294967295"/>
          </p:nvPr>
        </p:nvSpPr>
        <p:spPr>
          <a:xfrm>
            <a:off x="0" y="152400"/>
            <a:ext cx="7239000" cy="914400"/>
          </a:xfrm>
        </p:spPr>
        <p:txBody>
          <a:bodyPr/>
          <a:lstStyle/>
          <a:p>
            <a:r>
              <a:rPr lang="en-US" sz="3600" smtClean="0"/>
              <a:t>Countervailable Subsidies</a:t>
            </a:r>
          </a:p>
        </p:txBody>
      </p:sp>
      <p:sp>
        <p:nvSpPr>
          <p:cNvPr id="50180" name="Rectangle 3"/>
          <p:cNvSpPr>
            <a:spLocks noGrp="1" noChangeArrowheads="1"/>
          </p:cNvSpPr>
          <p:nvPr>
            <p:ph type="body" idx="4294967295"/>
          </p:nvPr>
        </p:nvSpPr>
        <p:spPr>
          <a:xfrm>
            <a:off x="1905000" y="2057400"/>
            <a:ext cx="7239000" cy="3238500"/>
          </a:xfrm>
        </p:spPr>
        <p:txBody>
          <a:bodyPr/>
          <a:lstStyle/>
          <a:p>
            <a:r>
              <a:rPr lang="en-US" sz="2800" smtClean="0">
                <a:solidFill>
                  <a:srgbClr val="000000"/>
                </a:solidFill>
              </a:rPr>
              <a:t>Must involve a “financial contribution”</a:t>
            </a:r>
          </a:p>
          <a:p>
            <a:pPr>
              <a:buFontTx/>
              <a:buNone/>
            </a:pPr>
            <a:endParaRPr lang="en-US" sz="2800" smtClean="0">
              <a:solidFill>
                <a:srgbClr val="000000"/>
              </a:solidFill>
            </a:endParaRPr>
          </a:p>
          <a:p>
            <a:r>
              <a:rPr lang="en-US" sz="2800" smtClean="0">
                <a:solidFill>
                  <a:srgbClr val="000000"/>
                </a:solidFill>
              </a:rPr>
              <a:t>Must confer a “benefit”</a:t>
            </a:r>
          </a:p>
          <a:p>
            <a:pPr>
              <a:buFontTx/>
              <a:buNone/>
            </a:pPr>
            <a:endParaRPr lang="en-US" sz="2800" smtClean="0">
              <a:solidFill>
                <a:srgbClr val="000000"/>
              </a:solidFill>
            </a:endParaRPr>
          </a:p>
          <a:p>
            <a:r>
              <a:rPr lang="en-US" sz="2800" smtClean="0">
                <a:solidFill>
                  <a:srgbClr val="000000"/>
                </a:solidFill>
              </a:rPr>
              <a:t>Must be “specific”</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5C59FA42-FA35-E843-B05A-F48380A4C82C}" type="slidenum">
              <a:rPr lang="en-US"/>
              <a:pPr>
                <a:defRPr/>
              </a:pPr>
              <a:t>19</a:t>
            </a:fld>
            <a:endParaRPr lang="en-US" sz="1400">
              <a:latin typeface="Georgia" charset="0"/>
            </a:endParaRPr>
          </a:p>
        </p:txBody>
      </p:sp>
      <p:sp>
        <p:nvSpPr>
          <p:cNvPr id="52227" name="Rectangle 2"/>
          <p:cNvSpPr>
            <a:spLocks noGrp="1" noChangeArrowheads="1"/>
          </p:cNvSpPr>
          <p:nvPr>
            <p:ph type="title" idx="4294967295"/>
          </p:nvPr>
        </p:nvSpPr>
        <p:spPr>
          <a:xfrm>
            <a:off x="0" y="152400"/>
            <a:ext cx="7239000" cy="657225"/>
          </a:xfrm>
        </p:spPr>
        <p:txBody>
          <a:bodyPr/>
          <a:lstStyle/>
          <a:p>
            <a:r>
              <a:rPr lang="en-US" sz="3600" smtClean="0"/>
              <a:t>Financial Contribution</a:t>
            </a:r>
          </a:p>
        </p:txBody>
      </p:sp>
      <p:sp>
        <p:nvSpPr>
          <p:cNvPr id="36867" name="Rectangle 3"/>
          <p:cNvSpPr>
            <a:spLocks noGrp="1" noChangeArrowheads="1"/>
          </p:cNvSpPr>
          <p:nvPr>
            <p:ph type="body" idx="4294967295"/>
          </p:nvPr>
        </p:nvSpPr>
        <p:spPr>
          <a:xfrm>
            <a:off x="533400" y="1219200"/>
            <a:ext cx="8610600" cy="4648200"/>
          </a:xfrm>
        </p:spPr>
        <p:txBody>
          <a:bodyPr rtlCol="0">
            <a:normAutofit fontScale="92500"/>
          </a:bodyPr>
          <a:lstStyle/>
          <a:p>
            <a:pPr fontAlgn="auto">
              <a:lnSpc>
                <a:spcPct val="90000"/>
              </a:lnSpc>
              <a:spcAft>
                <a:spcPts val="0"/>
              </a:spcAft>
              <a:buFontTx/>
              <a:buNone/>
              <a:defRPr/>
            </a:pPr>
            <a:r>
              <a:rPr lang="en-US" i="1" smtClean="0">
                <a:solidFill>
                  <a:srgbClr val="000000"/>
                </a:solidFill>
                <a:ea typeface="+mn-ea"/>
                <a:cs typeface="+mn-cs"/>
              </a:rPr>
              <a:t>Financial Contribution </a:t>
            </a:r>
            <a:r>
              <a:rPr lang="en-US" smtClean="0">
                <a:solidFill>
                  <a:srgbClr val="000000"/>
                </a:solidFill>
                <a:ea typeface="+mn-ea"/>
                <a:cs typeface="+mn-cs"/>
              </a:rPr>
              <a:t>involves:</a:t>
            </a:r>
          </a:p>
          <a:p>
            <a:pPr fontAlgn="auto">
              <a:lnSpc>
                <a:spcPct val="90000"/>
              </a:lnSpc>
              <a:spcAft>
                <a:spcPts val="0"/>
              </a:spcAft>
              <a:buFont typeface="Arial"/>
              <a:buChar char="•"/>
              <a:defRPr/>
            </a:pPr>
            <a:r>
              <a:rPr lang="en-US" sz="2800" smtClean="0">
                <a:solidFill>
                  <a:srgbClr val="000000"/>
                </a:solidFill>
                <a:ea typeface="+mn-ea"/>
                <a:cs typeface="+mn-cs"/>
              </a:rPr>
              <a:t>A direct transfer of funds (grants, loans, equity infusions) or the potential direct transfer of funds or liabilities (loan guarantees);</a:t>
            </a:r>
          </a:p>
          <a:p>
            <a:pPr fontAlgn="auto">
              <a:lnSpc>
                <a:spcPct val="90000"/>
              </a:lnSpc>
              <a:spcAft>
                <a:spcPts val="0"/>
              </a:spcAft>
              <a:buFont typeface="Arial"/>
              <a:buChar char="•"/>
              <a:defRPr/>
            </a:pPr>
            <a:r>
              <a:rPr lang="en-US" sz="2800" smtClean="0">
                <a:solidFill>
                  <a:srgbClr val="000000"/>
                </a:solidFill>
                <a:ea typeface="+mn-ea"/>
                <a:cs typeface="+mn-cs"/>
              </a:rPr>
              <a:t>Foregoing or not collecting revenue that is otherwise due (tax credits, deductions from taxable income, import duties);</a:t>
            </a:r>
          </a:p>
          <a:p>
            <a:pPr fontAlgn="auto">
              <a:lnSpc>
                <a:spcPct val="90000"/>
              </a:lnSpc>
              <a:spcAft>
                <a:spcPts val="0"/>
              </a:spcAft>
              <a:buFont typeface="Arial"/>
              <a:buChar char="•"/>
              <a:defRPr/>
            </a:pPr>
            <a:r>
              <a:rPr lang="en-US" sz="2800" smtClean="0">
                <a:solidFill>
                  <a:srgbClr val="000000"/>
                </a:solidFill>
                <a:ea typeface="+mn-ea"/>
                <a:cs typeface="+mn-cs"/>
              </a:rPr>
              <a:t>Providing goods or services for less than adequate remuneration, other than general infrastructure;</a:t>
            </a:r>
          </a:p>
          <a:p>
            <a:pPr fontAlgn="auto">
              <a:lnSpc>
                <a:spcPct val="90000"/>
              </a:lnSpc>
              <a:spcAft>
                <a:spcPts val="0"/>
              </a:spcAft>
              <a:buFont typeface="Arial"/>
              <a:buChar char="•"/>
              <a:defRPr/>
            </a:pPr>
            <a:r>
              <a:rPr lang="en-US" sz="2800" smtClean="0">
                <a:solidFill>
                  <a:srgbClr val="000000"/>
                </a:solidFill>
                <a:ea typeface="+mn-ea"/>
                <a:cs typeface="+mn-cs"/>
              </a:rPr>
              <a:t>Purchasing goods for more than adequate remuneration.</a:t>
            </a:r>
          </a:p>
          <a:p>
            <a:pPr fontAlgn="auto">
              <a:lnSpc>
                <a:spcPct val="90000"/>
              </a:lnSpc>
              <a:spcAft>
                <a:spcPts val="0"/>
              </a:spcAft>
              <a:buFontTx/>
              <a:buNone/>
              <a:defRPr/>
            </a:pPr>
            <a:r>
              <a:rPr lang="en-US" sz="2800" smtClean="0">
                <a:solidFill>
                  <a:srgbClr val="000000"/>
                </a:solidFill>
                <a:latin typeface="Times New Roman" charset="0"/>
                <a:ea typeface="+mn-ea"/>
                <a:cs typeface="+mn-cs"/>
              </a:rPr>
              <a:t>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z="3600" smtClean="0"/>
              <a:t>Why Do the Unfair Trade Laws Exist?</a:t>
            </a:r>
            <a:endParaRPr lang="en-US" sz="3600" smtClean="0">
              <a:ea typeface="宋体" pitchFamily="-105" charset="-122"/>
              <a:cs typeface="宋体" pitchFamily="-105" charset="-122"/>
            </a:endParaRPr>
          </a:p>
        </p:txBody>
      </p:sp>
      <p:sp>
        <p:nvSpPr>
          <p:cNvPr id="19459" name="Rectangle 3"/>
          <p:cNvSpPr>
            <a:spLocks noGrp="1" noChangeArrowheads="1"/>
          </p:cNvSpPr>
          <p:nvPr>
            <p:ph idx="1"/>
          </p:nvPr>
        </p:nvSpPr>
        <p:spPr>
          <a:xfrm>
            <a:off x="1219200" y="1676400"/>
            <a:ext cx="7239000" cy="4419600"/>
          </a:xfrm>
        </p:spPr>
        <p:txBody>
          <a:bodyPr/>
          <a:lstStyle/>
          <a:p>
            <a:r>
              <a:rPr lang="en-US" sz="2800" smtClean="0"/>
              <a:t>Antidumping (AD) Law – remedies unfairly priced imports that injure or threaten to injure an American industry.</a:t>
            </a:r>
          </a:p>
          <a:p>
            <a:r>
              <a:rPr lang="en-US" sz="2800" smtClean="0"/>
              <a:t>Countervailing Duty (CVD) Law - remedies subsidized imports that injure or threaten to injure an American industry.</a:t>
            </a:r>
          </a:p>
        </p:txBody>
      </p:sp>
      <p:sp>
        <p:nvSpPr>
          <p:cNvPr id="7" name="Slide Number Placeholder 6"/>
          <p:cNvSpPr>
            <a:spLocks noGrp="1"/>
          </p:cNvSpPr>
          <p:nvPr>
            <p:ph type="sldNum" sz="quarter" idx="12"/>
          </p:nvPr>
        </p:nvSpPr>
        <p:spPr/>
        <p:txBody>
          <a:bodyPr/>
          <a:lstStyle/>
          <a:p>
            <a:pPr>
              <a:defRPr/>
            </a:pPr>
            <a:fld id="{FDDCF1D9-F479-E74C-91BC-E2C20C75663A}" type="slidenum">
              <a:rPr lang="en-US"/>
              <a:pPr>
                <a:defRPr/>
              </a:pPr>
              <a:t>2</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8A557C7-1FDE-434A-A566-011253E7665A}" type="slidenum">
              <a:rPr lang="en-US"/>
              <a:pPr>
                <a:defRPr/>
              </a:pPr>
              <a:t>20</a:t>
            </a:fld>
            <a:endParaRPr lang="en-US" sz="1400">
              <a:latin typeface="Georgia" charset="0"/>
            </a:endParaRPr>
          </a:p>
        </p:txBody>
      </p:sp>
      <p:sp>
        <p:nvSpPr>
          <p:cNvPr id="58371" name="Rectangle 2"/>
          <p:cNvSpPr>
            <a:spLocks noGrp="1" noChangeArrowheads="1"/>
          </p:cNvSpPr>
          <p:nvPr>
            <p:ph type="title" idx="4294967295"/>
          </p:nvPr>
        </p:nvSpPr>
        <p:spPr>
          <a:xfrm>
            <a:off x="838200" y="228600"/>
            <a:ext cx="6781800" cy="657225"/>
          </a:xfrm>
        </p:spPr>
        <p:txBody>
          <a:bodyPr/>
          <a:lstStyle/>
          <a:p>
            <a:r>
              <a:rPr lang="en-US" sz="3600" dirty="0" smtClean="0"/>
              <a:t>Benefit</a:t>
            </a:r>
          </a:p>
        </p:txBody>
      </p:sp>
      <p:sp>
        <p:nvSpPr>
          <p:cNvPr id="58372" name="Rectangle 3"/>
          <p:cNvSpPr>
            <a:spLocks noGrp="1" noChangeArrowheads="1"/>
          </p:cNvSpPr>
          <p:nvPr>
            <p:ph type="body" idx="4294967295"/>
          </p:nvPr>
        </p:nvSpPr>
        <p:spPr>
          <a:xfrm>
            <a:off x="762000" y="2133600"/>
            <a:ext cx="7543800" cy="3733800"/>
          </a:xfrm>
        </p:spPr>
        <p:txBody>
          <a:bodyPr/>
          <a:lstStyle/>
          <a:p>
            <a:pPr>
              <a:lnSpc>
                <a:spcPct val="90000"/>
              </a:lnSpc>
            </a:pPr>
            <a:r>
              <a:rPr lang="en-US" sz="2800" dirty="0" smtClean="0">
                <a:solidFill>
                  <a:srgbClr val="000000"/>
                </a:solidFill>
              </a:rPr>
              <a:t>A benefit exists to the extent that the subsidy recipient gets financial or in-kind assistance on terms more favorable than those which would otherwise be available on the market.</a:t>
            </a:r>
          </a:p>
          <a:p>
            <a:pPr>
              <a:lnSpc>
                <a:spcPct val="90000"/>
              </a:lnSpc>
              <a:buFontTx/>
              <a:buNone/>
            </a:pPr>
            <a:endParaRPr lang="en-US" sz="2000" dirty="0" smtClean="0">
              <a:solidFill>
                <a:srgbClr val="000000"/>
              </a:solidFill>
              <a:latin typeface="Times New Roman" pitchFamily="-105" charset="0"/>
            </a:endParaRPr>
          </a:p>
          <a:p>
            <a:pPr>
              <a:lnSpc>
                <a:spcPct val="90000"/>
              </a:lnSpc>
              <a:buFontTx/>
              <a:buNone/>
            </a:pPr>
            <a:endParaRPr lang="en-US" sz="2000" dirty="0" smtClean="0">
              <a:solidFill>
                <a:srgbClr val="000000"/>
              </a:solidFill>
              <a:latin typeface="Times New Roman" pitchFamily="-105" charset="0"/>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E6AA36F6-6809-CE43-B12A-29D99A3A68F4}" type="slidenum">
              <a:rPr lang="en-US"/>
              <a:pPr>
                <a:defRPr/>
              </a:pPr>
              <a:t>21</a:t>
            </a:fld>
            <a:endParaRPr lang="en-US" sz="1400">
              <a:latin typeface="Georgia" charset="0"/>
            </a:endParaRPr>
          </a:p>
        </p:txBody>
      </p:sp>
      <p:sp>
        <p:nvSpPr>
          <p:cNvPr id="60419" name="Rectangle 1026"/>
          <p:cNvSpPr>
            <a:spLocks noGrp="1" noChangeArrowheads="1"/>
          </p:cNvSpPr>
          <p:nvPr>
            <p:ph type="title" idx="4294967295"/>
          </p:nvPr>
        </p:nvSpPr>
        <p:spPr>
          <a:xfrm>
            <a:off x="0" y="152400"/>
            <a:ext cx="7239000" cy="914400"/>
          </a:xfrm>
        </p:spPr>
        <p:txBody>
          <a:bodyPr/>
          <a:lstStyle/>
          <a:p>
            <a:r>
              <a:rPr lang="en-US" sz="3600" smtClean="0"/>
              <a:t>Specificity</a:t>
            </a:r>
          </a:p>
        </p:txBody>
      </p:sp>
      <p:sp>
        <p:nvSpPr>
          <p:cNvPr id="40963" name="Rectangle 1027"/>
          <p:cNvSpPr>
            <a:spLocks noGrp="1" noChangeArrowheads="1"/>
          </p:cNvSpPr>
          <p:nvPr>
            <p:ph type="body" idx="4294967295"/>
          </p:nvPr>
        </p:nvSpPr>
        <p:spPr>
          <a:xfrm>
            <a:off x="762000" y="1219200"/>
            <a:ext cx="8382000" cy="4405313"/>
          </a:xfrm>
        </p:spPr>
        <p:txBody>
          <a:bodyPr rtlCol="0">
            <a:normAutofit lnSpcReduction="10000"/>
          </a:bodyPr>
          <a:lstStyle/>
          <a:p>
            <a:pPr fontAlgn="auto">
              <a:lnSpc>
                <a:spcPct val="90000"/>
              </a:lnSpc>
              <a:spcAft>
                <a:spcPts val="0"/>
              </a:spcAft>
              <a:buFont typeface="Arial"/>
              <a:buChar char="•"/>
              <a:defRPr/>
            </a:pPr>
            <a:r>
              <a:rPr lang="en-US" i="1" smtClean="0">
                <a:ea typeface="+mn-ea"/>
                <a:cs typeface="+mn-cs"/>
              </a:rPr>
              <a:t>Broadly Available/Not Specific</a:t>
            </a:r>
          </a:p>
          <a:p>
            <a:pPr fontAlgn="auto">
              <a:lnSpc>
                <a:spcPct val="90000"/>
              </a:lnSpc>
              <a:spcAft>
                <a:spcPts val="0"/>
              </a:spcAft>
              <a:buFontTx/>
              <a:buNone/>
              <a:defRPr/>
            </a:pPr>
            <a:r>
              <a:rPr lang="en-US" sz="2800" smtClean="0">
                <a:ea typeface="+mn-ea"/>
                <a:cs typeface="+mn-cs"/>
              </a:rPr>
              <a:t>	Government subsidies are permissible under WTO and U.S. disciplines when they are generally available to and widely used by companies and industries within the jurisdiction of the subsidizing authority.</a:t>
            </a:r>
          </a:p>
          <a:p>
            <a:pPr fontAlgn="auto">
              <a:lnSpc>
                <a:spcPct val="90000"/>
              </a:lnSpc>
              <a:spcAft>
                <a:spcPts val="0"/>
              </a:spcAft>
              <a:buFont typeface="Arial"/>
              <a:buChar char="•"/>
              <a:defRPr/>
            </a:pPr>
            <a:endParaRPr lang="en-US" sz="1200" smtClean="0">
              <a:ea typeface="+mn-ea"/>
              <a:cs typeface="+mn-cs"/>
            </a:endParaRPr>
          </a:p>
          <a:p>
            <a:pPr fontAlgn="auto">
              <a:lnSpc>
                <a:spcPct val="90000"/>
              </a:lnSpc>
              <a:spcAft>
                <a:spcPts val="0"/>
              </a:spcAft>
              <a:buFont typeface="Arial"/>
              <a:buChar char="•"/>
              <a:defRPr/>
            </a:pPr>
            <a:r>
              <a:rPr lang="en-US" sz="2800" i="1" smtClean="0">
                <a:ea typeface="+mn-ea"/>
                <a:cs typeface="+mn-cs"/>
              </a:rPr>
              <a:t>Limited/Specific</a:t>
            </a:r>
          </a:p>
          <a:p>
            <a:pPr fontAlgn="auto">
              <a:lnSpc>
                <a:spcPct val="90000"/>
              </a:lnSpc>
              <a:spcAft>
                <a:spcPts val="0"/>
              </a:spcAft>
              <a:buFontTx/>
              <a:buNone/>
              <a:defRPr/>
            </a:pPr>
            <a:r>
              <a:rPr lang="en-US" sz="2800" smtClean="0">
                <a:ea typeface="+mn-ea"/>
                <a:cs typeface="+mn-cs"/>
              </a:rPr>
              <a:t>	When a government limits the availability of a subsidy to a smaller group of recipients, trade may be distorted and that subsidy becomes addressable under U.S. CVD law.    </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D423FDCB-AF43-0241-9B9B-CC9706819393}" type="slidenum">
              <a:rPr lang="en-US"/>
              <a:pPr>
                <a:defRPr/>
              </a:pPr>
              <a:t>22</a:t>
            </a:fld>
            <a:endParaRPr lang="en-US" sz="1400">
              <a:latin typeface="Georgia" charset="0"/>
            </a:endParaRPr>
          </a:p>
        </p:txBody>
      </p:sp>
      <p:sp>
        <p:nvSpPr>
          <p:cNvPr id="68611" name="Rectangle 3"/>
          <p:cNvSpPr>
            <a:spLocks noGrp="1" noChangeArrowheads="1"/>
          </p:cNvSpPr>
          <p:nvPr>
            <p:ph type="body" idx="4294967295"/>
          </p:nvPr>
        </p:nvSpPr>
        <p:spPr>
          <a:xfrm>
            <a:off x="0" y="2209800"/>
            <a:ext cx="7239000" cy="3886200"/>
          </a:xfrm>
        </p:spPr>
        <p:txBody>
          <a:bodyPr/>
          <a:lstStyle/>
          <a:p>
            <a:r>
              <a:rPr lang="en-US" dirty="0" smtClean="0">
                <a:solidFill>
                  <a:srgbClr val="000000"/>
                </a:solidFill>
                <a:latin typeface="Calibri"/>
              </a:rPr>
              <a:t>SUBSIDIES DEEMED SPECIFIC</a:t>
            </a:r>
          </a:p>
          <a:p>
            <a:pPr>
              <a:buFontTx/>
              <a:buNone/>
            </a:pPr>
            <a:r>
              <a:rPr lang="en-US" dirty="0" smtClean="0">
                <a:solidFill>
                  <a:srgbClr val="000000"/>
                </a:solidFill>
                <a:latin typeface="Calibri"/>
              </a:rPr>
              <a:t>	</a:t>
            </a:r>
            <a:r>
              <a:rPr lang="en-US" sz="2800" dirty="0" smtClean="0">
                <a:solidFill>
                  <a:srgbClr val="000000"/>
                </a:solidFill>
                <a:latin typeface="Calibri"/>
              </a:rPr>
              <a:t>Two types of subsidies under the WTO are deemed to be specific for purposes of CVD.  No demonstration of specificity is required.</a:t>
            </a:r>
            <a:endParaRPr lang="en-US" dirty="0" smtClean="0">
              <a:solidFill>
                <a:srgbClr val="000000"/>
              </a:solidFill>
              <a:latin typeface="Calibri"/>
            </a:endParaRPr>
          </a:p>
          <a:p>
            <a:pPr>
              <a:buFontTx/>
              <a:buNone/>
            </a:pPr>
            <a:endParaRPr lang="en-US" dirty="0" smtClean="0">
              <a:solidFill>
                <a:srgbClr val="000000"/>
              </a:solidFill>
              <a:latin typeface="Times New Roman" pitchFamily="-105" charset="0"/>
            </a:endParaRPr>
          </a:p>
        </p:txBody>
      </p:sp>
      <p:sp>
        <p:nvSpPr>
          <p:cNvPr id="68612" name="Rectangle 2"/>
          <p:cNvSpPr>
            <a:spLocks noChangeArrowheads="1"/>
          </p:cNvSpPr>
          <p:nvPr/>
        </p:nvSpPr>
        <p:spPr bwMode="auto">
          <a:xfrm>
            <a:off x="152400" y="152400"/>
            <a:ext cx="7239000" cy="657225"/>
          </a:xfrm>
          <a:prstGeom prst="rect">
            <a:avLst/>
          </a:prstGeom>
          <a:noFill/>
          <a:ln w="9525">
            <a:noFill/>
            <a:miter lim="800000"/>
            <a:headEnd/>
            <a:tailEnd/>
          </a:ln>
        </p:spPr>
        <p:txBody>
          <a:bodyPr anchor="ctr">
            <a:prstTxWarp prst="textNoShape">
              <a:avLst/>
            </a:prstTxWarp>
          </a:bodyPr>
          <a:lstStyle/>
          <a:p>
            <a:r>
              <a:rPr lang="en-US" dirty="0">
                <a:latin typeface="Calibri"/>
              </a:rPr>
              <a:t>Subsidies “Deemed” to be Specific</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4EF41A5B-A9E0-4C48-84AD-E587014A30B6}" type="slidenum">
              <a:rPr lang="en-US"/>
              <a:pPr>
                <a:defRPr/>
              </a:pPr>
              <a:t>23</a:t>
            </a:fld>
            <a:endParaRPr lang="en-US" sz="1400">
              <a:latin typeface="Georgia" charset="0"/>
            </a:endParaRPr>
          </a:p>
        </p:txBody>
      </p:sp>
      <p:sp>
        <p:nvSpPr>
          <p:cNvPr id="70659" name="Rectangle 1027"/>
          <p:cNvSpPr>
            <a:spLocks noGrp="1" noChangeArrowheads="1"/>
          </p:cNvSpPr>
          <p:nvPr>
            <p:ph type="body" idx="4294967295"/>
          </p:nvPr>
        </p:nvSpPr>
        <p:spPr>
          <a:xfrm>
            <a:off x="762000" y="1905000"/>
            <a:ext cx="8382000" cy="4052888"/>
          </a:xfrm>
        </p:spPr>
        <p:txBody>
          <a:bodyPr/>
          <a:lstStyle/>
          <a:p>
            <a:r>
              <a:rPr lang="en-US" dirty="0" smtClean="0">
                <a:solidFill>
                  <a:srgbClr val="000000"/>
                </a:solidFill>
                <a:latin typeface="Calibri"/>
              </a:rPr>
              <a:t>EXPORT SUBSIDIES</a:t>
            </a:r>
          </a:p>
          <a:p>
            <a:pPr>
              <a:buFontTx/>
              <a:buNone/>
            </a:pPr>
            <a:r>
              <a:rPr lang="en-US" dirty="0" smtClean="0">
                <a:solidFill>
                  <a:srgbClr val="000000"/>
                </a:solidFill>
                <a:latin typeface="Calibri"/>
              </a:rPr>
              <a:t>	</a:t>
            </a:r>
            <a:r>
              <a:rPr lang="en-US" sz="2800" dirty="0" smtClean="0">
                <a:solidFill>
                  <a:srgbClr val="000000"/>
                </a:solidFill>
                <a:latin typeface="Calibri"/>
              </a:rPr>
              <a:t>The first type is a subsidy that is, in law or in fact, contingent upon export performance, alone or as 1 of 2 or more conditions</a:t>
            </a:r>
            <a:endParaRPr lang="en-US" dirty="0" smtClean="0">
              <a:solidFill>
                <a:srgbClr val="000000"/>
              </a:solidFill>
              <a:latin typeface="Calibri"/>
            </a:endParaRPr>
          </a:p>
          <a:p>
            <a:pPr>
              <a:buFontTx/>
              <a:buNone/>
            </a:pPr>
            <a:endParaRPr lang="en-US" dirty="0" smtClean="0">
              <a:solidFill>
                <a:srgbClr val="000000"/>
              </a:solidFill>
              <a:latin typeface="Times New Roman" pitchFamily="-105" charset="0"/>
            </a:endParaRPr>
          </a:p>
        </p:txBody>
      </p:sp>
      <p:sp>
        <p:nvSpPr>
          <p:cNvPr id="70660" name="Rectangle 2"/>
          <p:cNvSpPr>
            <a:spLocks noChangeArrowheads="1"/>
          </p:cNvSpPr>
          <p:nvPr/>
        </p:nvSpPr>
        <p:spPr bwMode="auto">
          <a:xfrm>
            <a:off x="152400" y="152400"/>
            <a:ext cx="7239000" cy="657225"/>
          </a:xfrm>
          <a:prstGeom prst="rect">
            <a:avLst/>
          </a:prstGeom>
          <a:noFill/>
          <a:ln w="9525">
            <a:noFill/>
            <a:miter lim="800000"/>
            <a:headEnd/>
            <a:tailEnd/>
          </a:ln>
        </p:spPr>
        <p:txBody>
          <a:bodyPr anchor="ctr">
            <a:prstTxWarp prst="textNoShape">
              <a:avLst/>
            </a:prstTxWarp>
          </a:bodyPr>
          <a:lstStyle/>
          <a:p>
            <a:r>
              <a:rPr lang="en-US" dirty="0">
                <a:latin typeface="Calibri"/>
              </a:rPr>
              <a:t>Subsidies “Deemed” to be Specific</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C3A30688-1A85-0441-878E-D4C7F7C28C93}" type="slidenum">
              <a:rPr lang="en-US"/>
              <a:pPr>
                <a:defRPr/>
              </a:pPr>
              <a:t>24</a:t>
            </a:fld>
            <a:endParaRPr lang="en-US" sz="1400">
              <a:latin typeface="Georgia" charset="0"/>
            </a:endParaRPr>
          </a:p>
        </p:txBody>
      </p:sp>
      <p:sp>
        <p:nvSpPr>
          <p:cNvPr id="72707" name="Rectangle 3"/>
          <p:cNvSpPr>
            <a:spLocks noGrp="1" noChangeArrowheads="1"/>
          </p:cNvSpPr>
          <p:nvPr>
            <p:ph type="body" idx="4294967295"/>
          </p:nvPr>
        </p:nvSpPr>
        <p:spPr>
          <a:xfrm>
            <a:off x="0" y="2133600"/>
            <a:ext cx="7772400" cy="3886200"/>
          </a:xfrm>
        </p:spPr>
        <p:txBody>
          <a:bodyPr/>
          <a:lstStyle/>
          <a:p>
            <a:r>
              <a:rPr lang="en-US" dirty="0" smtClean="0">
                <a:solidFill>
                  <a:srgbClr val="000000"/>
                </a:solidFill>
                <a:latin typeface="Calibri"/>
              </a:rPr>
              <a:t>IMPORT SUBSTITUTION SUBSIDIES</a:t>
            </a:r>
          </a:p>
          <a:p>
            <a:pPr>
              <a:buFontTx/>
              <a:buNone/>
            </a:pPr>
            <a:r>
              <a:rPr lang="en-US" dirty="0" smtClean="0">
                <a:solidFill>
                  <a:srgbClr val="000000"/>
                </a:solidFill>
                <a:latin typeface="Calibri"/>
              </a:rPr>
              <a:t>	</a:t>
            </a:r>
            <a:r>
              <a:rPr lang="en-US" sz="2800" dirty="0" smtClean="0">
                <a:solidFill>
                  <a:srgbClr val="000000"/>
                </a:solidFill>
                <a:latin typeface="Calibri"/>
              </a:rPr>
              <a:t>The second type is a subsidy that is contingent upon the use of domestic over imported goods, alone or as 1 of 2 more conditions.</a:t>
            </a:r>
            <a:endParaRPr lang="en-US" dirty="0" smtClean="0">
              <a:solidFill>
                <a:srgbClr val="000000"/>
              </a:solidFill>
              <a:latin typeface="Calibri"/>
            </a:endParaRPr>
          </a:p>
          <a:p>
            <a:pPr>
              <a:buFontTx/>
              <a:buNone/>
            </a:pPr>
            <a:endParaRPr lang="en-US" dirty="0" smtClean="0">
              <a:solidFill>
                <a:srgbClr val="000000"/>
              </a:solidFill>
              <a:latin typeface="Times New Roman" pitchFamily="-105" charset="0"/>
            </a:endParaRPr>
          </a:p>
        </p:txBody>
      </p:sp>
      <p:sp>
        <p:nvSpPr>
          <p:cNvPr id="72708" name="Rectangle 2"/>
          <p:cNvSpPr>
            <a:spLocks noChangeArrowheads="1"/>
          </p:cNvSpPr>
          <p:nvPr/>
        </p:nvSpPr>
        <p:spPr bwMode="auto">
          <a:xfrm>
            <a:off x="152400" y="152400"/>
            <a:ext cx="7239000" cy="657225"/>
          </a:xfrm>
          <a:prstGeom prst="rect">
            <a:avLst/>
          </a:prstGeom>
          <a:noFill/>
          <a:ln w="9525">
            <a:noFill/>
            <a:miter lim="800000"/>
            <a:headEnd/>
            <a:tailEnd/>
          </a:ln>
        </p:spPr>
        <p:txBody>
          <a:bodyPr anchor="ctr">
            <a:prstTxWarp prst="textNoShape">
              <a:avLst/>
            </a:prstTxWarp>
          </a:bodyPr>
          <a:lstStyle/>
          <a:p>
            <a:r>
              <a:rPr lang="en-US" dirty="0">
                <a:latin typeface="Calibri"/>
              </a:rPr>
              <a:t>Subsidies “Deemed” to be Specific</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DC3DD4F0-AD7B-7648-AF3A-77182BFBE23C}" type="slidenum">
              <a:rPr lang="en-US"/>
              <a:pPr>
                <a:defRPr/>
              </a:pPr>
              <a:t>25</a:t>
            </a:fld>
            <a:endParaRPr lang="en-US" sz="1400">
              <a:latin typeface="Georgia" charset="0"/>
            </a:endParaRPr>
          </a:p>
        </p:txBody>
      </p:sp>
      <p:sp>
        <p:nvSpPr>
          <p:cNvPr id="48130" name="Rectangle 2"/>
          <p:cNvSpPr>
            <a:spLocks noGrp="1" noChangeArrowheads="1"/>
          </p:cNvSpPr>
          <p:nvPr>
            <p:ph type="title" idx="4294967295"/>
          </p:nvPr>
        </p:nvSpPr>
        <p:spPr>
          <a:xfrm>
            <a:off x="0" y="152400"/>
            <a:ext cx="7239000" cy="914400"/>
          </a:xfrm>
        </p:spPr>
        <p:txBody>
          <a:bodyPr rtlCol="0">
            <a:normAutofit fontScale="90000"/>
          </a:bodyPr>
          <a:lstStyle/>
          <a:p>
            <a:pPr fontAlgn="auto">
              <a:spcAft>
                <a:spcPts val="0"/>
              </a:spcAft>
              <a:defRPr/>
            </a:pPr>
            <a:r>
              <a:rPr lang="en-US" sz="3600" dirty="0" smtClean="0">
                <a:ea typeface="+mj-ea"/>
                <a:cs typeface="+mj-cs"/>
              </a:rPr>
              <a:t>Calculation of the </a:t>
            </a:r>
            <a:r>
              <a:rPr lang="en-US" sz="3600" dirty="0" err="1" smtClean="0">
                <a:ea typeface="+mj-ea"/>
                <a:cs typeface="+mj-cs"/>
              </a:rPr>
              <a:t>Countervailable</a:t>
            </a:r>
            <a:r>
              <a:rPr lang="en-US" sz="3600" dirty="0" smtClean="0">
                <a:ea typeface="+mj-ea"/>
                <a:cs typeface="+mj-cs"/>
              </a:rPr>
              <a:t> Subsidy Rate</a:t>
            </a:r>
          </a:p>
        </p:txBody>
      </p:sp>
      <p:sp>
        <p:nvSpPr>
          <p:cNvPr id="74756" name="Rectangle 3"/>
          <p:cNvSpPr>
            <a:spLocks noGrp="1" noChangeArrowheads="1"/>
          </p:cNvSpPr>
          <p:nvPr>
            <p:ph type="body" idx="4294967295"/>
          </p:nvPr>
        </p:nvSpPr>
        <p:spPr>
          <a:xfrm>
            <a:off x="0" y="1447800"/>
            <a:ext cx="7848600" cy="4114800"/>
          </a:xfrm>
        </p:spPr>
        <p:txBody>
          <a:bodyPr/>
          <a:lstStyle/>
          <a:p>
            <a:r>
              <a:rPr lang="en-US" i="1" dirty="0" smtClean="0">
                <a:solidFill>
                  <a:srgbClr val="000000"/>
                </a:solidFill>
              </a:rPr>
              <a:t>Calculation of CVD Rate</a:t>
            </a:r>
          </a:p>
          <a:p>
            <a:pPr>
              <a:buFontTx/>
              <a:buNone/>
            </a:pPr>
            <a:r>
              <a:rPr lang="en-US" sz="2800" dirty="0" smtClean="0">
                <a:solidFill>
                  <a:srgbClr val="000000"/>
                </a:solidFill>
              </a:rPr>
              <a:t>	The </a:t>
            </a:r>
            <a:r>
              <a:rPr lang="en-US" sz="2800" i="1" dirty="0" smtClean="0">
                <a:solidFill>
                  <a:srgbClr val="000000"/>
                </a:solidFill>
              </a:rPr>
              <a:t>ad valorem </a:t>
            </a:r>
            <a:r>
              <a:rPr lang="en-US" sz="2800" dirty="0" smtClean="0">
                <a:solidFill>
                  <a:srgbClr val="000000"/>
                </a:solidFill>
              </a:rPr>
              <a:t>CVD rate is calculated by dividing the benefit (numerator) by the relevant sales that benefit from the subsidy (denominator). </a:t>
            </a:r>
          </a:p>
          <a:p>
            <a:pPr>
              <a:buFontTx/>
              <a:buNone/>
            </a:pPr>
            <a:endParaRPr lang="en-US" sz="1600" dirty="0" smtClean="0">
              <a:latin typeface="Times New Roman" pitchFamily="-105" charset="0"/>
            </a:endParaRPr>
          </a:p>
          <a:p>
            <a:pPr algn="ctr">
              <a:buFontTx/>
              <a:buNone/>
            </a:pPr>
            <a:r>
              <a:rPr lang="en-US" sz="2000" b="1" dirty="0" smtClean="0">
                <a:latin typeface="Calibri"/>
              </a:rPr>
              <a:t>Sample calculation of total </a:t>
            </a:r>
            <a:r>
              <a:rPr lang="en-US" sz="2000" b="1" dirty="0" err="1" smtClean="0">
                <a:latin typeface="Calibri"/>
              </a:rPr>
              <a:t>countervailable</a:t>
            </a:r>
            <a:r>
              <a:rPr lang="en-US" sz="2000" b="1" dirty="0" smtClean="0">
                <a:latin typeface="Calibri"/>
              </a:rPr>
              <a:t> benefit to exporter:</a:t>
            </a:r>
          </a:p>
          <a:p>
            <a:pPr lvl="1">
              <a:buFontTx/>
              <a:buNone/>
            </a:pPr>
            <a:endParaRPr lang="en-US" sz="2000" b="1" dirty="0" smtClean="0">
              <a:latin typeface="Calibri"/>
            </a:endParaRPr>
          </a:p>
          <a:p>
            <a:pPr>
              <a:buFontTx/>
              <a:buNone/>
            </a:pPr>
            <a:r>
              <a:rPr lang="en-US" sz="1600" b="1" u="sng" dirty="0" smtClean="0">
                <a:latin typeface="Calibri"/>
              </a:rPr>
              <a:t>Subsidy Benefit from Program 1</a:t>
            </a:r>
            <a:r>
              <a:rPr lang="en-US" sz="1600" b="1" dirty="0" smtClean="0">
                <a:latin typeface="Calibri"/>
              </a:rPr>
              <a:t> + </a:t>
            </a:r>
            <a:r>
              <a:rPr lang="en-US" sz="1600" b="1" u="sng" dirty="0" smtClean="0">
                <a:latin typeface="Calibri"/>
              </a:rPr>
              <a:t>Subsidy Benefit from Program 2</a:t>
            </a:r>
            <a:r>
              <a:rPr lang="en-US" sz="1600" b="1" dirty="0" smtClean="0">
                <a:latin typeface="Calibri"/>
              </a:rPr>
              <a:t> = Ad Valorem Rate</a:t>
            </a:r>
          </a:p>
          <a:p>
            <a:pPr>
              <a:buFontTx/>
              <a:buNone/>
            </a:pPr>
            <a:r>
              <a:rPr lang="en-US" sz="1600" b="1" dirty="0" smtClean="0">
                <a:latin typeface="Calibri"/>
              </a:rPr>
              <a:t>       Relevant Company Sales	            Relevant Company Sales</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idx="1"/>
          </p:nvPr>
        </p:nvSpPr>
        <p:spPr/>
        <p:txBody>
          <a:bodyPr/>
          <a:lstStyle/>
          <a:p>
            <a:pPr algn="ctr">
              <a:buFontTx/>
              <a:buNone/>
            </a:pPr>
            <a:r>
              <a:rPr lang="en-US" altLang="zh-CN" sz="4400" smtClean="0">
                <a:ea typeface="宋体" pitchFamily="-105" charset="-122"/>
                <a:cs typeface="宋体" pitchFamily="-105" charset="-122"/>
              </a:rPr>
              <a:t>Antidumping and </a:t>
            </a:r>
          </a:p>
          <a:p>
            <a:pPr algn="ctr">
              <a:buFontTx/>
              <a:buNone/>
            </a:pPr>
            <a:r>
              <a:rPr lang="en-US" altLang="zh-CN" sz="4400" smtClean="0">
                <a:ea typeface="宋体" pitchFamily="-105" charset="-122"/>
                <a:cs typeface="宋体" pitchFamily="-105" charset="-122"/>
              </a:rPr>
              <a:t>Countervailing Duty </a:t>
            </a:r>
          </a:p>
          <a:p>
            <a:pPr algn="ctr">
              <a:buFontTx/>
              <a:buNone/>
            </a:pPr>
            <a:r>
              <a:rPr lang="en-US" altLang="zh-CN" sz="4400" smtClean="0">
                <a:ea typeface="宋体" pitchFamily="-105" charset="-122"/>
                <a:cs typeface="宋体" pitchFamily="-105" charset="-122"/>
              </a:rPr>
              <a:t>Proceedings</a:t>
            </a:r>
          </a:p>
          <a:p>
            <a:pPr>
              <a:buFontTx/>
              <a:buNone/>
            </a:pPr>
            <a:endParaRPr lang="en-US" smtClean="0"/>
          </a:p>
        </p:txBody>
      </p:sp>
      <p:sp>
        <p:nvSpPr>
          <p:cNvPr id="6" name="Slide Number Placeholder 5"/>
          <p:cNvSpPr>
            <a:spLocks noGrp="1"/>
          </p:cNvSpPr>
          <p:nvPr>
            <p:ph type="sldNum" sz="quarter" idx="12"/>
          </p:nvPr>
        </p:nvSpPr>
        <p:spPr/>
        <p:txBody>
          <a:bodyPr/>
          <a:lstStyle/>
          <a:p>
            <a:pPr>
              <a:defRPr/>
            </a:pPr>
            <a:fld id="{62FD8A2E-27E4-9D48-9DB0-29E65C4D84D5}" type="slidenum">
              <a:rPr lang="en-US"/>
              <a:pPr>
                <a:defRPr/>
              </a:pPr>
              <a:t>26</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Petitions</a:t>
            </a:r>
          </a:p>
        </p:txBody>
      </p:sp>
      <p:sp>
        <p:nvSpPr>
          <p:cNvPr id="93187" name="Rectangle 3"/>
          <p:cNvSpPr>
            <a:spLocks noGrp="1" noChangeArrowheads="1"/>
          </p:cNvSpPr>
          <p:nvPr>
            <p:ph idx="1"/>
          </p:nvPr>
        </p:nvSpPr>
        <p:spPr>
          <a:xfrm>
            <a:off x="1219200" y="1447800"/>
            <a:ext cx="7239000" cy="4648200"/>
          </a:xfrm>
        </p:spPr>
        <p:txBody>
          <a:bodyPr/>
          <a:lstStyle/>
          <a:p>
            <a:r>
              <a:rPr lang="en-US" altLang="zh-CN" sz="2400" dirty="0" smtClean="0">
                <a:ea typeface="宋体" pitchFamily="-105" charset="-122"/>
                <a:cs typeface="宋体" pitchFamily="-105" charset="-122"/>
              </a:rPr>
              <a:t>Commerce and the ITC receive petitions from the affected U.S. industry simultaneously.</a:t>
            </a:r>
          </a:p>
          <a:p>
            <a:pPr>
              <a:buNone/>
            </a:pPr>
            <a:endParaRPr lang="en-US" altLang="zh-CN" sz="2400" dirty="0" smtClean="0">
              <a:ea typeface="宋体" pitchFamily="-105" charset="-122"/>
              <a:cs typeface="宋体" pitchFamily="-105" charset="-122"/>
            </a:endParaRPr>
          </a:p>
          <a:p>
            <a:r>
              <a:rPr lang="en-US" altLang="zh-CN" sz="2400" dirty="0" smtClean="0">
                <a:solidFill>
                  <a:srgbClr val="000000"/>
                </a:solidFill>
                <a:ea typeface="宋体" pitchFamily="-105" charset="-122"/>
                <a:cs typeface="宋体" pitchFamily="-105" charset="-122"/>
              </a:rPr>
              <a:t>U.S. law provides that an antidumping investigation shall be initiated whenever Commerce determines, from information available to it, that a formal investigation is warranted.</a:t>
            </a:r>
            <a:endParaRPr lang="zh-CN" altLang="en-US" sz="2400" dirty="0" smtClean="0">
              <a:solidFill>
                <a:srgbClr val="000000"/>
              </a:solidFill>
              <a:ea typeface="宋体" pitchFamily="-105" charset="-122"/>
              <a:cs typeface="宋体" pitchFamily="-105" charset="-122"/>
            </a:endParaRPr>
          </a:p>
        </p:txBody>
      </p:sp>
      <p:sp>
        <p:nvSpPr>
          <p:cNvPr id="7" name="Slide Number Placeholder 6"/>
          <p:cNvSpPr>
            <a:spLocks noGrp="1"/>
          </p:cNvSpPr>
          <p:nvPr>
            <p:ph type="sldNum" sz="quarter" idx="12"/>
          </p:nvPr>
        </p:nvSpPr>
        <p:spPr/>
        <p:txBody>
          <a:bodyPr/>
          <a:lstStyle/>
          <a:p>
            <a:pPr>
              <a:defRPr/>
            </a:pPr>
            <a:fld id="{26E26A8A-E050-4541-98EB-6D5A673ABF39}" type="slidenum">
              <a:rPr lang="en-US"/>
              <a:pPr>
                <a:defRPr/>
              </a:pPr>
              <a:t>27</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sz="3600" smtClean="0"/>
              <a:t>Petition</a:t>
            </a:r>
          </a:p>
        </p:txBody>
      </p:sp>
      <p:sp>
        <p:nvSpPr>
          <p:cNvPr id="97283" name="Content Placeholder 2"/>
          <p:cNvSpPr>
            <a:spLocks noGrp="1"/>
          </p:cNvSpPr>
          <p:nvPr>
            <p:ph idx="1"/>
          </p:nvPr>
        </p:nvSpPr>
        <p:spPr/>
        <p:txBody>
          <a:bodyPr/>
          <a:lstStyle/>
          <a:p>
            <a:pPr>
              <a:buClr>
                <a:srgbClr val="A03A0C"/>
              </a:buClr>
              <a:buFontTx/>
              <a:buNone/>
            </a:pPr>
            <a:r>
              <a:rPr lang="en-US" smtClean="0"/>
              <a:t>A petition must contain:</a:t>
            </a:r>
          </a:p>
          <a:p>
            <a:pPr>
              <a:buClr>
                <a:srgbClr val="A03A0C"/>
              </a:buClr>
              <a:buFontTx/>
              <a:buNone/>
            </a:pPr>
            <a:r>
              <a:rPr lang="en-US" sz="1200" smtClean="0"/>
              <a:t> </a:t>
            </a:r>
          </a:p>
          <a:p>
            <a:pPr lvl="1">
              <a:buFont typeface="Arial" pitchFamily="-105" charset="0"/>
              <a:buChar char="•"/>
            </a:pPr>
            <a:r>
              <a:rPr lang="en-US" smtClean="0"/>
              <a:t>Evidence of dumping or countervailable subsidies. </a:t>
            </a:r>
          </a:p>
          <a:p>
            <a:pPr lvl="1">
              <a:buFont typeface="Arial" pitchFamily="-105" charset="0"/>
              <a:buChar char="•"/>
            </a:pPr>
            <a:r>
              <a:rPr lang="en-US" smtClean="0"/>
              <a:t>Evidence of injury.</a:t>
            </a:r>
          </a:p>
          <a:p>
            <a:pPr lvl="1">
              <a:buFont typeface="Arial" pitchFamily="-105" charset="0"/>
              <a:buChar char="•"/>
            </a:pPr>
            <a:r>
              <a:rPr lang="en-US" smtClean="0"/>
              <a:t>Demonstration of industry support.</a:t>
            </a:r>
          </a:p>
          <a:p>
            <a:pPr lvl="1">
              <a:buFont typeface="Arial" pitchFamily="-105" charset="0"/>
              <a:buChar char="•"/>
            </a:pPr>
            <a:r>
              <a:rPr lang="en-US" smtClean="0"/>
              <a:t>Identify the domestic like product and scope.</a:t>
            </a:r>
          </a:p>
          <a:p>
            <a:endParaRPr lang="en-US" smtClean="0"/>
          </a:p>
        </p:txBody>
      </p:sp>
      <p:sp>
        <p:nvSpPr>
          <p:cNvPr id="7" name="Slide Number Placeholder 6"/>
          <p:cNvSpPr>
            <a:spLocks noGrp="1"/>
          </p:cNvSpPr>
          <p:nvPr>
            <p:ph type="sldNum" sz="quarter" idx="12"/>
          </p:nvPr>
        </p:nvSpPr>
        <p:spPr/>
        <p:txBody>
          <a:bodyPr/>
          <a:lstStyle/>
          <a:p>
            <a:pPr>
              <a:defRPr/>
            </a:pPr>
            <a:fld id="{73FA8260-C0D2-C046-B299-152E9651ABC5}" type="slidenum">
              <a:rPr lang="en-US"/>
              <a:pPr>
                <a:defRPr/>
              </a:pPr>
              <a:t>28</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52400" y="152400"/>
            <a:ext cx="7391400" cy="914400"/>
          </a:xfrm>
        </p:spPr>
        <p:txBody>
          <a:bodyPr rtlCol="0">
            <a:normAutofit fontScale="90000"/>
          </a:bodyPr>
          <a:lstStyle/>
          <a:p>
            <a:pPr fontAlgn="auto">
              <a:spcAft>
                <a:spcPts val="0"/>
              </a:spcAft>
              <a:defRPr/>
            </a:pPr>
            <a:r>
              <a:rPr lang="en-US" altLang="zh-CN" sz="3600" smtClean="0">
                <a:ea typeface="宋体" charset="-122"/>
                <a:cs typeface="宋体" charset="-122"/>
              </a:rPr>
              <a:t>Timing of DOC Events in                 Investigations</a:t>
            </a:r>
            <a:endParaRPr lang="en-US" sz="3600" smtClean="0">
              <a:ea typeface="宋体" charset="-122"/>
              <a:cs typeface="宋体" charset="-122"/>
            </a:endParaRPr>
          </a:p>
        </p:txBody>
      </p:sp>
      <p:sp>
        <p:nvSpPr>
          <p:cNvPr id="103427" name="Rectangle 7"/>
          <p:cNvSpPr>
            <a:spLocks noGrp="1" noChangeArrowheads="1"/>
          </p:cNvSpPr>
          <p:nvPr>
            <p:ph idx="1"/>
          </p:nvPr>
        </p:nvSpPr>
        <p:spPr>
          <a:xfrm>
            <a:off x="1423988" y="2362200"/>
            <a:ext cx="1700212" cy="2743200"/>
          </a:xfrm>
        </p:spPr>
        <p:txBody>
          <a:bodyPr lIns="85593" tIns="42045" rIns="85593" bIns="42045"/>
          <a:lstStyle/>
          <a:p>
            <a:pPr>
              <a:buClr>
                <a:schemeClr val="tx2"/>
              </a:buClr>
              <a:buFont typeface="Wingdings" pitchFamily="-105" charset="2"/>
              <a:buChar char="§"/>
            </a:pPr>
            <a:endParaRPr lang="en-US" altLang="zh-CN" sz="900" dirty="0" smtClean="0">
              <a:ea typeface="宋体" pitchFamily="-105" charset="-122"/>
              <a:cs typeface="宋体" pitchFamily="-105" charset="-122"/>
            </a:endParaRPr>
          </a:p>
          <a:p>
            <a:pPr>
              <a:buClr>
                <a:schemeClr val="tx2"/>
              </a:buClr>
              <a:buFont typeface="Wingdings" pitchFamily="-105" charset="2"/>
              <a:buChar char="§"/>
            </a:pPr>
            <a:r>
              <a:rPr lang="en-US" altLang="zh-CN" sz="1400" dirty="0" smtClean="0">
                <a:latin typeface="Georgia"/>
                <a:ea typeface="宋体" pitchFamily="-105" charset="-122"/>
                <a:cs typeface="Georgia"/>
              </a:rPr>
              <a:t>Questionnaire Issued</a:t>
            </a:r>
          </a:p>
          <a:p>
            <a:pPr>
              <a:buClr>
                <a:schemeClr val="tx2"/>
              </a:buClr>
              <a:buFont typeface="Wingdings" pitchFamily="-105" charset="2"/>
              <a:buChar char="§"/>
            </a:pPr>
            <a:r>
              <a:rPr lang="en-US" altLang="zh-CN" sz="1400" dirty="0" smtClean="0">
                <a:latin typeface="Georgia"/>
                <a:ea typeface="宋体" pitchFamily="-105" charset="-122"/>
                <a:cs typeface="Georgia"/>
              </a:rPr>
              <a:t>Questionnaire Responses Due </a:t>
            </a:r>
          </a:p>
          <a:p>
            <a:pPr>
              <a:buClr>
                <a:schemeClr val="tx2"/>
              </a:buClr>
              <a:buFont typeface="Wingdings" pitchFamily="-105" charset="2"/>
              <a:buChar char="§"/>
            </a:pPr>
            <a:r>
              <a:rPr lang="en-US" altLang="zh-CN" sz="1400" dirty="0" smtClean="0">
                <a:latin typeface="Georgia"/>
                <a:ea typeface="宋体" pitchFamily="-105" charset="-122"/>
                <a:cs typeface="Georgia"/>
              </a:rPr>
              <a:t>Supplemental Questionnaire Issued</a:t>
            </a:r>
          </a:p>
          <a:p>
            <a:pPr>
              <a:buClr>
                <a:schemeClr val="tx2"/>
              </a:buClr>
              <a:buFont typeface="Wingdings" pitchFamily="-105" charset="2"/>
              <a:buChar char="§"/>
            </a:pPr>
            <a:r>
              <a:rPr lang="en-US" altLang="zh-CN" sz="1400" dirty="0" smtClean="0">
                <a:latin typeface="Georgia"/>
                <a:ea typeface="宋体" pitchFamily="-105" charset="-122"/>
                <a:cs typeface="Georgia"/>
              </a:rPr>
              <a:t>Supplemental Response Due</a:t>
            </a:r>
            <a:endParaRPr lang="zh-CN" altLang="en-US" sz="1400" dirty="0" smtClean="0">
              <a:latin typeface="Georgia"/>
              <a:ea typeface="宋体" pitchFamily="-105" charset="-122"/>
              <a:cs typeface="Georgia"/>
            </a:endParaRPr>
          </a:p>
        </p:txBody>
      </p:sp>
      <p:sp>
        <p:nvSpPr>
          <p:cNvPr id="20" name="Slide Number Placeholder 19"/>
          <p:cNvSpPr>
            <a:spLocks noGrp="1"/>
          </p:cNvSpPr>
          <p:nvPr>
            <p:ph type="sldNum" sz="quarter" idx="12"/>
          </p:nvPr>
        </p:nvSpPr>
        <p:spPr/>
        <p:txBody>
          <a:bodyPr/>
          <a:lstStyle/>
          <a:p>
            <a:pPr>
              <a:defRPr/>
            </a:pPr>
            <a:fld id="{C2E56E8A-CB3A-244E-8188-C76BFE8C8EF3}" type="slidenum">
              <a:rPr lang="en-US"/>
              <a:pPr>
                <a:defRPr/>
              </a:pPr>
              <a:t>29</a:t>
            </a:fld>
            <a:endParaRPr lang="en-US" sz="1400">
              <a:latin typeface="Georgia" charset="0"/>
            </a:endParaRPr>
          </a:p>
        </p:txBody>
      </p:sp>
      <p:sp>
        <p:nvSpPr>
          <p:cNvPr id="63492" name="Text Box 4"/>
          <p:cNvSpPr txBox="1">
            <a:spLocks noChangeArrowheads="1"/>
          </p:cNvSpPr>
          <p:nvPr/>
        </p:nvSpPr>
        <p:spPr bwMode="auto">
          <a:xfrm>
            <a:off x="228600" y="1752600"/>
            <a:ext cx="979488" cy="552450"/>
          </a:xfrm>
          <a:prstGeom prst="rect">
            <a:avLst/>
          </a:prstGeom>
          <a:solidFill>
            <a:schemeClr val="accent1">
              <a:alpha val="50195"/>
            </a:schemeClr>
          </a:solidFill>
          <a:ln w="9525">
            <a:solidFill>
              <a:schemeClr val="tx1"/>
            </a:solidFill>
            <a:miter lim="800000"/>
            <a:headEnd/>
            <a:tailEnd/>
          </a:ln>
        </p:spPr>
        <p:txBody>
          <a:bodyPr lIns="87094" tIns="43547" rIns="87094" bIns="43547">
            <a:spAutoFit/>
          </a:bodyPr>
          <a:lstStyle/>
          <a:p>
            <a:pPr algn="ctr">
              <a:defRPr/>
            </a:pPr>
            <a:r>
              <a:rPr lang="en-US" altLang="zh-CN" sz="1500" dirty="0">
                <a:latin typeface="+mj-lt"/>
              </a:rPr>
              <a:t>DOC Initiation</a:t>
            </a:r>
          </a:p>
        </p:txBody>
      </p:sp>
      <p:sp>
        <p:nvSpPr>
          <p:cNvPr id="103430" name="Text Box 5"/>
          <p:cNvSpPr txBox="1">
            <a:spLocks noChangeArrowheads="1"/>
          </p:cNvSpPr>
          <p:nvPr/>
        </p:nvSpPr>
        <p:spPr bwMode="auto">
          <a:xfrm>
            <a:off x="93663" y="2514600"/>
            <a:ext cx="1506537" cy="1154113"/>
          </a:xfrm>
          <a:prstGeom prst="rect">
            <a:avLst/>
          </a:prstGeom>
          <a:noFill/>
          <a:ln w="9525">
            <a:noFill/>
            <a:miter lim="800000"/>
            <a:headEnd/>
            <a:tailEnd/>
          </a:ln>
        </p:spPr>
        <p:txBody>
          <a:bodyPr lIns="87094" tIns="43547" rIns="87094" bIns="43547">
            <a:prstTxWarp prst="textNoShape">
              <a:avLst/>
            </a:prstTxWarp>
            <a:spAutoFit/>
          </a:bodyPr>
          <a:lstStyle/>
          <a:p>
            <a:pPr marL="228600" indent="-228600">
              <a:lnSpc>
                <a:spcPct val="89000"/>
              </a:lnSpc>
              <a:spcBef>
                <a:spcPct val="50000"/>
              </a:spcBef>
              <a:buClr>
                <a:schemeClr val="tx2"/>
              </a:buClr>
              <a:buFont typeface="Wingdings" pitchFamily="-105" charset="2"/>
              <a:buChar char="§"/>
            </a:pPr>
            <a:r>
              <a:rPr lang="en-US" altLang="zh-CN" sz="1400" dirty="0">
                <a:latin typeface="Georgia" pitchFamily="-105" charset="0"/>
                <a:cs typeface="宋体" pitchFamily="-105" charset="-122"/>
              </a:rPr>
              <a:t>Petition Analyzed</a:t>
            </a:r>
          </a:p>
          <a:p>
            <a:pPr marL="228600" indent="-228600">
              <a:lnSpc>
                <a:spcPct val="89000"/>
              </a:lnSpc>
              <a:spcBef>
                <a:spcPct val="50000"/>
              </a:spcBef>
              <a:buClr>
                <a:schemeClr val="tx2"/>
              </a:buClr>
              <a:buFont typeface="Wingdings" pitchFamily="-105" charset="2"/>
              <a:buChar char="§"/>
            </a:pPr>
            <a:r>
              <a:rPr lang="en-US" altLang="zh-CN" sz="1400" dirty="0">
                <a:latin typeface="Georgia" pitchFamily="-105" charset="0"/>
                <a:cs typeface="宋体" pitchFamily="-105" charset="-122"/>
              </a:rPr>
              <a:t>Issue Initiation Notice</a:t>
            </a:r>
            <a:endParaRPr lang="zh-CN" altLang="en-US" sz="1400" b="1" dirty="0">
              <a:latin typeface="Georgia" pitchFamily="-105" charset="0"/>
              <a:cs typeface="宋体" pitchFamily="-105" charset="-122"/>
            </a:endParaRPr>
          </a:p>
        </p:txBody>
      </p:sp>
      <p:sp>
        <p:nvSpPr>
          <p:cNvPr id="63494" name="Rectangle 6"/>
          <p:cNvSpPr>
            <a:spLocks noChangeArrowheads="1"/>
          </p:cNvSpPr>
          <p:nvPr/>
        </p:nvSpPr>
        <p:spPr bwMode="auto">
          <a:xfrm>
            <a:off x="1841500" y="1752600"/>
            <a:ext cx="1182688" cy="642938"/>
          </a:xfrm>
          <a:prstGeom prst="rect">
            <a:avLst/>
          </a:prstGeom>
          <a:solidFill>
            <a:schemeClr val="accent1">
              <a:alpha val="50195"/>
            </a:schemeClr>
          </a:solidFill>
          <a:ln w="12700">
            <a:solidFill>
              <a:schemeClr val="tx1"/>
            </a:solidFill>
            <a:miter lim="800000"/>
            <a:headEnd/>
            <a:tailEnd/>
          </a:ln>
        </p:spPr>
        <p:txBody>
          <a:bodyPr lIns="85593" tIns="42045" rIns="85593" bIns="42045">
            <a:spAutoFit/>
          </a:bodyPr>
          <a:lstStyle/>
          <a:p>
            <a:pPr algn="ctr" defTabSz="865188">
              <a:defRPr/>
            </a:pPr>
            <a:r>
              <a:rPr lang="en-US" altLang="zh-CN" sz="1200" dirty="0">
                <a:latin typeface="+mn-lt"/>
              </a:rPr>
              <a:t>ITC</a:t>
            </a:r>
          </a:p>
          <a:p>
            <a:pPr algn="ctr" defTabSz="865188">
              <a:defRPr/>
            </a:pPr>
            <a:r>
              <a:rPr lang="en-US" altLang="zh-CN" sz="1200" dirty="0">
                <a:latin typeface="+mn-lt"/>
              </a:rPr>
              <a:t>Preliminary</a:t>
            </a:r>
          </a:p>
          <a:p>
            <a:pPr algn="ctr" defTabSz="865188">
              <a:defRPr/>
            </a:pPr>
            <a:r>
              <a:rPr lang="en-US" altLang="zh-CN" sz="1200" dirty="0">
                <a:latin typeface="+mn-lt"/>
              </a:rPr>
              <a:t>Decision</a:t>
            </a:r>
          </a:p>
        </p:txBody>
      </p:sp>
      <p:sp>
        <p:nvSpPr>
          <p:cNvPr id="63496" name="Rectangle 8"/>
          <p:cNvSpPr>
            <a:spLocks noChangeArrowheads="1"/>
          </p:cNvSpPr>
          <p:nvPr/>
        </p:nvSpPr>
        <p:spPr bwMode="auto">
          <a:xfrm>
            <a:off x="3776663" y="1752600"/>
            <a:ext cx="1176337" cy="642938"/>
          </a:xfrm>
          <a:prstGeom prst="rect">
            <a:avLst/>
          </a:prstGeom>
          <a:solidFill>
            <a:schemeClr val="accent1">
              <a:alpha val="50195"/>
            </a:schemeClr>
          </a:solidFill>
          <a:ln w="12700">
            <a:solidFill>
              <a:schemeClr val="tx1"/>
            </a:solidFill>
            <a:miter lim="800000"/>
            <a:headEnd/>
            <a:tailEnd/>
          </a:ln>
        </p:spPr>
        <p:txBody>
          <a:bodyPr lIns="85593" tIns="42045" rIns="85593" bIns="42045">
            <a:spAutoFit/>
          </a:bodyPr>
          <a:lstStyle/>
          <a:p>
            <a:pPr algn="ctr" defTabSz="865188">
              <a:defRPr/>
            </a:pPr>
            <a:r>
              <a:rPr lang="en-US" altLang="zh-CN" sz="1200" dirty="0">
                <a:latin typeface="+mn-lt"/>
              </a:rPr>
              <a:t>DOC</a:t>
            </a:r>
          </a:p>
          <a:p>
            <a:pPr algn="ctr" defTabSz="865188">
              <a:defRPr/>
            </a:pPr>
            <a:r>
              <a:rPr lang="en-US" altLang="zh-CN" sz="1200" dirty="0">
                <a:latin typeface="+mn-lt"/>
              </a:rPr>
              <a:t>Preliminary</a:t>
            </a:r>
          </a:p>
          <a:p>
            <a:pPr algn="ctr" defTabSz="865188">
              <a:defRPr/>
            </a:pPr>
            <a:r>
              <a:rPr lang="en-US" altLang="zh-CN" sz="1200" dirty="0">
                <a:latin typeface="+mn-lt"/>
              </a:rPr>
              <a:t>Decision</a:t>
            </a:r>
          </a:p>
        </p:txBody>
      </p:sp>
      <p:sp>
        <p:nvSpPr>
          <p:cNvPr id="103433" name="Rectangle 9"/>
          <p:cNvSpPr>
            <a:spLocks noChangeArrowheads="1"/>
          </p:cNvSpPr>
          <p:nvPr/>
        </p:nvSpPr>
        <p:spPr bwMode="auto">
          <a:xfrm>
            <a:off x="3581400" y="2438400"/>
            <a:ext cx="1611313" cy="3429000"/>
          </a:xfrm>
          <a:prstGeom prst="rect">
            <a:avLst/>
          </a:prstGeom>
          <a:noFill/>
          <a:ln w="12700">
            <a:noFill/>
            <a:miter lim="800000"/>
            <a:headEnd/>
            <a:tailEnd/>
          </a:ln>
        </p:spPr>
        <p:txBody>
          <a:bodyPr lIns="85593" tIns="42045" rIns="85593" bIns="42045">
            <a:prstTxWarp prst="textNoShape">
              <a:avLst/>
            </a:prstTxWarp>
          </a:bodyPr>
          <a:lstStyle/>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Publication of F.R. Notice</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Disclosure</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Ministerial Error Correction</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Suspension of Liquidation (if affirmative)</a:t>
            </a:r>
            <a:r>
              <a:rPr lang="zh-CN" altLang="en-US" sz="1400" dirty="0">
                <a:latin typeface="Georgia" pitchFamily="-105" charset="0"/>
                <a:cs typeface="宋体" pitchFamily="-105" charset="-122"/>
              </a:rPr>
              <a:t> </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Verifications Conducted and Reports Issued</a:t>
            </a:r>
            <a:endParaRPr lang="zh-CN" altLang="en-US" sz="1400" dirty="0">
              <a:latin typeface="Georgia" pitchFamily="-105" charset="0"/>
              <a:cs typeface="宋体" pitchFamily="-105" charset="-122"/>
            </a:endParaRP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Case and Rebuttal Briefs </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Hearings</a:t>
            </a:r>
            <a:endParaRPr lang="zh-CN" altLang="en-US" sz="1400" dirty="0">
              <a:latin typeface="Georgia" pitchFamily="-105" charset="0"/>
              <a:cs typeface="宋体" pitchFamily="-105" charset="-122"/>
            </a:endParaRPr>
          </a:p>
        </p:txBody>
      </p:sp>
      <p:sp>
        <p:nvSpPr>
          <p:cNvPr id="63498" name="Rectangle 10"/>
          <p:cNvSpPr>
            <a:spLocks noChangeArrowheads="1"/>
          </p:cNvSpPr>
          <p:nvPr/>
        </p:nvSpPr>
        <p:spPr bwMode="auto">
          <a:xfrm>
            <a:off x="5791200" y="1752600"/>
            <a:ext cx="1054100" cy="642938"/>
          </a:xfrm>
          <a:prstGeom prst="rect">
            <a:avLst/>
          </a:prstGeom>
          <a:solidFill>
            <a:schemeClr val="accent1">
              <a:alpha val="50195"/>
            </a:schemeClr>
          </a:solidFill>
          <a:ln w="12700">
            <a:solidFill>
              <a:schemeClr val="tx1"/>
            </a:solidFill>
            <a:miter lim="800000"/>
            <a:headEnd/>
            <a:tailEnd/>
          </a:ln>
        </p:spPr>
        <p:txBody>
          <a:bodyPr lIns="85593" tIns="42045" rIns="85593" bIns="42045">
            <a:spAutoFit/>
          </a:bodyPr>
          <a:lstStyle/>
          <a:p>
            <a:pPr algn="ctr" defTabSz="865188">
              <a:defRPr/>
            </a:pPr>
            <a:r>
              <a:rPr lang="en-US" altLang="zh-CN" sz="1200" dirty="0">
                <a:latin typeface="+mn-lt"/>
              </a:rPr>
              <a:t>DOC</a:t>
            </a:r>
          </a:p>
          <a:p>
            <a:pPr algn="ctr" defTabSz="865188">
              <a:defRPr/>
            </a:pPr>
            <a:r>
              <a:rPr lang="en-US" altLang="zh-CN" sz="1200" dirty="0">
                <a:latin typeface="+mn-lt"/>
              </a:rPr>
              <a:t>Final</a:t>
            </a:r>
          </a:p>
          <a:p>
            <a:pPr algn="ctr" defTabSz="865188">
              <a:defRPr/>
            </a:pPr>
            <a:r>
              <a:rPr lang="en-US" altLang="zh-CN" sz="1200" dirty="0">
                <a:latin typeface="+mn-lt"/>
              </a:rPr>
              <a:t>Decision</a:t>
            </a:r>
          </a:p>
        </p:txBody>
      </p:sp>
      <p:sp>
        <p:nvSpPr>
          <p:cNvPr id="103435" name="Rectangle 11"/>
          <p:cNvSpPr>
            <a:spLocks noChangeArrowheads="1"/>
          </p:cNvSpPr>
          <p:nvPr/>
        </p:nvSpPr>
        <p:spPr bwMode="auto">
          <a:xfrm>
            <a:off x="5562600" y="2590800"/>
            <a:ext cx="1612900" cy="3389313"/>
          </a:xfrm>
          <a:prstGeom prst="rect">
            <a:avLst/>
          </a:prstGeom>
          <a:noFill/>
          <a:ln w="12700">
            <a:noFill/>
            <a:miter lim="800000"/>
            <a:headEnd/>
            <a:tailEnd/>
          </a:ln>
        </p:spPr>
        <p:txBody>
          <a:bodyPr lIns="85593" tIns="42045" rIns="85593" bIns="42045">
            <a:prstTxWarp prst="textNoShape">
              <a:avLst/>
            </a:prstTxWarp>
          </a:bodyPr>
          <a:lstStyle/>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Publication of F.R. Notice</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Disclosure</a:t>
            </a:r>
            <a:endParaRPr lang="zh-CN" altLang="en-US" sz="1400" dirty="0">
              <a:latin typeface="Georgia" pitchFamily="-105" charset="0"/>
              <a:cs typeface="宋体" pitchFamily="-105" charset="-122"/>
            </a:endParaRP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Ministerial Error Corrections</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Suspension of Liquidation (continues or lifted)</a:t>
            </a:r>
            <a:endParaRPr lang="zh-CN" altLang="en-US" sz="1400" dirty="0">
              <a:latin typeface="Georgia" pitchFamily="-105" charset="0"/>
              <a:cs typeface="宋体" pitchFamily="-105" charset="-122"/>
            </a:endParaRPr>
          </a:p>
        </p:txBody>
      </p:sp>
      <p:sp>
        <p:nvSpPr>
          <p:cNvPr id="63500" name="Rectangle 12"/>
          <p:cNvSpPr>
            <a:spLocks noChangeArrowheads="1"/>
          </p:cNvSpPr>
          <p:nvPr/>
        </p:nvSpPr>
        <p:spPr bwMode="auto">
          <a:xfrm>
            <a:off x="7543800" y="1752600"/>
            <a:ext cx="1069975" cy="642938"/>
          </a:xfrm>
          <a:prstGeom prst="rect">
            <a:avLst/>
          </a:prstGeom>
          <a:solidFill>
            <a:schemeClr val="accent1">
              <a:alpha val="50195"/>
            </a:schemeClr>
          </a:solidFill>
          <a:ln w="12700">
            <a:solidFill>
              <a:schemeClr val="tx1"/>
            </a:solidFill>
            <a:miter lim="800000"/>
            <a:headEnd/>
            <a:tailEnd/>
          </a:ln>
        </p:spPr>
        <p:txBody>
          <a:bodyPr lIns="85593" tIns="42045" rIns="85593" bIns="42045">
            <a:spAutoFit/>
          </a:bodyPr>
          <a:lstStyle/>
          <a:p>
            <a:pPr algn="ctr" defTabSz="865188">
              <a:defRPr/>
            </a:pPr>
            <a:r>
              <a:rPr lang="en-US" altLang="zh-CN" sz="1200" dirty="0">
                <a:latin typeface="+mn-lt"/>
              </a:rPr>
              <a:t>ITC</a:t>
            </a:r>
          </a:p>
          <a:p>
            <a:pPr algn="ctr" defTabSz="865188">
              <a:defRPr/>
            </a:pPr>
            <a:r>
              <a:rPr lang="en-US" altLang="zh-CN" sz="1200" dirty="0">
                <a:latin typeface="+mn-lt"/>
              </a:rPr>
              <a:t>Final</a:t>
            </a:r>
          </a:p>
          <a:p>
            <a:pPr algn="ctr" defTabSz="865188">
              <a:defRPr/>
            </a:pPr>
            <a:r>
              <a:rPr lang="en-US" altLang="zh-CN" sz="1200" dirty="0">
                <a:latin typeface="+mn-lt"/>
              </a:rPr>
              <a:t>Decision</a:t>
            </a:r>
          </a:p>
        </p:txBody>
      </p:sp>
      <p:sp>
        <p:nvSpPr>
          <p:cNvPr id="103437" name="Rectangle 13"/>
          <p:cNvSpPr>
            <a:spLocks noChangeArrowheads="1"/>
          </p:cNvSpPr>
          <p:nvPr/>
        </p:nvSpPr>
        <p:spPr bwMode="auto">
          <a:xfrm>
            <a:off x="7345363" y="2590800"/>
            <a:ext cx="1570037" cy="1524000"/>
          </a:xfrm>
          <a:prstGeom prst="rect">
            <a:avLst/>
          </a:prstGeom>
          <a:noFill/>
          <a:ln w="12700">
            <a:noFill/>
            <a:miter lim="800000"/>
            <a:headEnd/>
            <a:tailEnd/>
          </a:ln>
        </p:spPr>
        <p:txBody>
          <a:bodyPr lIns="85593" tIns="42045" rIns="85593" bIns="42045">
            <a:prstTxWarp prst="textNoShape">
              <a:avLst/>
            </a:prstTxWarp>
          </a:bodyPr>
          <a:lstStyle/>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AD or CVD Order (if affirmative)</a:t>
            </a:r>
          </a:p>
          <a:p>
            <a:pPr marL="269875" indent="-269875" defTabSz="865188">
              <a:lnSpc>
                <a:spcPct val="90000"/>
              </a:lnSpc>
              <a:spcBef>
                <a:spcPct val="30000"/>
              </a:spcBef>
              <a:buClr>
                <a:schemeClr val="tx2"/>
              </a:buClr>
              <a:buSzPct val="85000"/>
              <a:buFont typeface="Wingdings" pitchFamily="-105" charset="2"/>
              <a:buChar char="§"/>
            </a:pPr>
            <a:r>
              <a:rPr lang="en-US" altLang="zh-CN" sz="1400" dirty="0">
                <a:latin typeface="Georgia" pitchFamily="-105" charset="0"/>
                <a:cs typeface="宋体" pitchFamily="-105" charset="-122"/>
              </a:rPr>
              <a:t>Suspension of Liquidation (continues or lifted)</a:t>
            </a:r>
            <a:endParaRPr lang="zh-CN" altLang="en-US" sz="1400" dirty="0">
              <a:latin typeface="Georgia" pitchFamily="-105" charset="0"/>
              <a:cs typeface="宋体" pitchFamily="-105" charset="-122"/>
            </a:endParaRPr>
          </a:p>
        </p:txBody>
      </p:sp>
      <p:sp>
        <p:nvSpPr>
          <p:cNvPr id="103438" name="Line 21"/>
          <p:cNvSpPr>
            <a:spLocks noChangeShapeType="1"/>
          </p:cNvSpPr>
          <p:nvPr/>
        </p:nvSpPr>
        <p:spPr bwMode="auto">
          <a:xfrm>
            <a:off x="1295400" y="2057400"/>
            <a:ext cx="457200" cy="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103439" name="Line 22"/>
          <p:cNvSpPr>
            <a:spLocks noChangeShapeType="1"/>
          </p:cNvSpPr>
          <p:nvPr/>
        </p:nvSpPr>
        <p:spPr bwMode="auto">
          <a:xfrm>
            <a:off x="3124200" y="2057400"/>
            <a:ext cx="457200" cy="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103440" name="Line 23"/>
          <p:cNvSpPr>
            <a:spLocks noChangeShapeType="1"/>
          </p:cNvSpPr>
          <p:nvPr/>
        </p:nvSpPr>
        <p:spPr bwMode="auto">
          <a:xfrm>
            <a:off x="5105400" y="2057400"/>
            <a:ext cx="457200" cy="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103441" name="Line 24"/>
          <p:cNvSpPr>
            <a:spLocks noChangeShapeType="1"/>
          </p:cNvSpPr>
          <p:nvPr/>
        </p:nvSpPr>
        <p:spPr bwMode="auto">
          <a:xfrm>
            <a:off x="7010400" y="2057400"/>
            <a:ext cx="457200" cy="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Commerce vs. ITC</a:t>
            </a:r>
            <a:endParaRPr lang="en-US" sz="3600" smtClean="0">
              <a:ea typeface="宋体" pitchFamily="-105" charset="-122"/>
              <a:cs typeface="宋体" pitchFamily="-105" charset="-122"/>
            </a:endParaRPr>
          </a:p>
        </p:txBody>
      </p:sp>
      <p:sp>
        <p:nvSpPr>
          <p:cNvPr id="89091" name="Rectangle 3"/>
          <p:cNvSpPr>
            <a:spLocks noGrp="1" noChangeArrowheads="1"/>
          </p:cNvSpPr>
          <p:nvPr>
            <p:ph idx="1"/>
          </p:nvPr>
        </p:nvSpPr>
        <p:spPr>
          <a:xfrm>
            <a:off x="1219200" y="1447800"/>
            <a:ext cx="7239000" cy="4648200"/>
          </a:xfrm>
        </p:spPr>
        <p:txBody>
          <a:bodyPr/>
          <a:lstStyle/>
          <a:p>
            <a:r>
              <a:rPr lang="en-US" altLang="zh-CN" sz="2800" smtClean="0">
                <a:ea typeface="宋体" pitchFamily="-105" charset="-122"/>
                <a:cs typeface="宋体" pitchFamily="-105" charset="-122"/>
              </a:rPr>
              <a:t>Commerce determines whether and to what extent dumping or subsidization is occurring.</a:t>
            </a:r>
          </a:p>
          <a:p>
            <a:endParaRPr lang="en-US" altLang="zh-CN" sz="1000" smtClean="0">
              <a:ea typeface="宋体" pitchFamily="-105" charset="-122"/>
              <a:cs typeface="宋体" pitchFamily="-105" charset="-122"/>
            </a:endParaRPr>
          </a:p>
          <a:p>
            <a:r>
              <a:rPr lang="en-US" altLang="zh-CN" sz="2800" smtClean="0">
                <a:ea typeface="宋体" pitchFamily="-105" charset="-122"/>
                <a:cs typeface="宋体" pitchFamily="-105" charset="-122"/>
              </a:rPr>
              <a:t>ITC determines whether a U.S. industry competing with the allegedly dumped product has been materially injured, or threatened by such imports.</a:t>
            </a:r>
          </a:p>
          <a:p>
            <a:endParaRPr lang="en-US" altLang="zh-CN" sz="1000" smtClean="0">
              <a:ea typeface="宋体" pitchFamily="-105" charset="-122"/>
              <a:cs typeface="宋体" pitchFamily="-105" charset="-122"/>
            </a:endParaRPr>
          </a:p>
          <a:p>
            <a:r>
              <a:rPr lang="en-US" altLang="zh-CN" sz="2800" smtClean="0">
                <a:ea typeface="宋体" pitchFamily="-105" charset="-122"/>
                <a:cs typeface="宋体" pitchFamily="-105" charset="-122"/>
              </a:rPr>
              <a:t>Commerce and the ITC make their determinations independently</a:t>
            </a:r>
            <a:endParaRPr lang="en-US" sz="2800" smtClean="0">
              <a:ea typeface="宋体" pitchFamily="-105" charset="-122"/>
              <a:cs typeface="宋体" pitchFamily="-105" charset="-122"/>
            </a:endParaRPr>
          </a:p>
        </p:txBody>
      </p:sp>
      <p:sp>
        <p:nvSpPr>
          <p:cNvPr id="7" name="Slide Number Placeholder 6"/>
          <p:cNvSpPr>
            <a:spLocks noGrp="1"/>
          </p:cNvSpPr>
          <p:nvPr>
            <p:ph type="sldNum" sz="quarter" idx="12"/>
          </p:nvPr>
        </p:nvSpPr>
        <p:spPr/>
        <p:txBody>
          <a:bodyPr/>
          <a:lstStyle/>
          <a:p>
            <a:pPr>
              <a:defRPr/>
            </a:pPr>
            <a:fld id="{742CB074-5701-B344-BE45-76238A1FDC26}" type="slidenum">
              <a:rPr lang="en-US"/>
              <a:pPr>
                <a:defRPr/>
              </a:pPr>
              <a:t>3</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Line 3"/>
          <p:cNvSpPr>
            <a:spLocks noChangeShapeType="1"/>
          </p:cNvSpPr>
          <p:nvPr/>
        </p:nvSpPr>
        <p:spPr bwMode="auto">
          <a:xfrm>
            <a:off x="228600" y="3810000"/>
            <a:ext cx="8686800" cy="0"/>
          </a:xfrm>
          <a:prstGeom prst="line">
            <a:avLst/>
          </a:prstGeom>
          <a:noFill/>
          <a:ln w="38100">
            <a:solidFill>
              <a:schemeClr val="tx1"/>
            </a:solidFill>
            <a:round/>
            <a:headEnd/>
            <a:tailEnd type="triangle" w="med" len="med"/>
          </a:ln>
        </p:spPr>
        <p:txBody>
          <a:bodyPr>
            <a:prstTxWarp prst="textNoShape">
              <a:avLst/>
            </a:prstTxWarp>
          </a:bodyPr>
          <a:lstStyle/>
          <a:p>
            <a:endParaRPr lang="en-US"/>
          </a:p>
        </p:txBody>
      </p:sp>
      <p:cxnSp>
        <p:nvCxnSpPr>
          <p:cNvPr id="105475" name="AutoShape 4"/>
          <p:cNvCxnSpPr>
            <a:cxnSpLocks noChangeShapeType="1"/>
          </p:cNvCxnSpPr>
          <p:nvPr/>
        </p:nvCxnSpPr>
        <p:spPr bwMode="auto">
          <a:xfrm>
            <a:off x="4495800" y="3276600"/>
            <a:ext cx="0" cy="1108075"/>
          </a:xfrm>
          <a:prstGeom prst="straightConnector1">
            <a:avLst/>
          </a:prstGeom>
          <a:noFill/>
          <a:ln w="28575">
            <a:solidFill>
              <a:srgbClr val="FF0000"/>
            </a:solidFill>
            <a:miter lim="800000"/>
            <a:headEnd/>
            <a:tailEnd/>
          </a:ln>
        </p:spPr>
      </p:cxnSp>
      <p:sp>
        <p:nvSpPr>
          <p:cNvPr id="105476" name="Text Box 5"/>
          <p:cNvSpPr txBox="1">
            <a:spLocks noChangeArrowheads="1"/>
          </p:cNvSpPr>
          <p:nvPr/>
        </p:nvSpPr>
        <p:spPr bwMode="auto">
          <a:xfrm>
            <a:off x="3657600" y="4419600"/>
            <a:ext cx="1676400" cy="830263"/>
          </a:xfrm>
          <a:prstGeom prst="rect">
            <a:avLst/>
          </a:prstGeom>
          <a:noFill/>
          <a:ln w="9525">
            <a:noFill/>
            <a:miter lim="800000"/>
            <a:headEnd/>
            <a:tailEnd/>
          </a:ln>
        </p:spPr>
        <p:txBody>
          <a:bodyPr>
            <a:prstTxWarp prst="textNoShape">
              <a:avLst/>
            </a:prstTxWarp>
            <a:spAutoFit/>
          </a:bodyPr>
          <a:lstStyle/>
          <a:p>
            <a:pPr algn="ctr"/>
            <a:r>
              <a:rPr lang="en-US" altLang="zh-CN" sz="1600" b="1">
                <a:cs typeface="宋体" pitchFamily="-105" charset="-122"/>
              </a:rPr>
              <a:t>DOC Preliminary Determination*</a:t>
            </a:r>
            <a:endParaRPr lang="zh-CN" altLang="en-US" sz="1600" b="1">
              <a:cs typeface="宋体" pitchFamily="-105" charset="-122"/>
            </a:endParaRPr>
          </a:p>
        </p:txBody>
      </p:sp>
      <p:sp>
        <p:nvSpPr>
          <p:cNvPr id="105477" name="Line 6"/>
          <p:cNvSpPr>
            <a:spLocks noChangeShapeType="1"/>
          </p:cNvSpPr>
          <p:nvPr/>
        </p:nvSpPr>
        <p:spPr bwMode="auto">
          <a:xfrm flipV="1">
            <a:off x="7239000" y="3810000"/>
            <a:ext cx="0" cy="1295400"/>
          </a:xfrm>
          <a:prstGeom prst="line">
            <a:avLst/>
          </a:prstGeom>
          <a:noFill/>
          <a:ln w="38100">
            <a:solidFill>
              <a:srgbClr val="333399"/>
            </a:solidFill>
            <a:round/>
            <a:headEnd type="none" w="sm" len="sm"/>
            <a:tailEnd type="triangle" w="sm" len="med"/>
          </a:ln>
        </p:spPr>
        <p:txBody>
          <a:bodyPr wrap="none">
            <a:prstTxWarp prst="textNoShape">
              <a:avLst/>
            </a:prstTxWarp>
          </a:bodyPr>
          <a:lstStyle/>
          <a:p>
            <a:endParaRPr lang="en-US"/>
          </a:p>
        </p:txBody>
      </p:sp>
      <p:cxnSp>
        <p:nvCxnSpPr>
          <p:cNvPr id="105478" name="AutoShape 7"/>
          <p:cNvCxnSpPr>
            <a:cxnSpLocks noChangeShapeType="1"/>
          </p:cNvCxnSpPr>
          <p:nvPr/>
        </p:nvCxnSpPr>
        <p:spPr bwMode="auto">
          <a:xfrm>
            <a:off x="8229600" y="2895600"/>
            <a:ext cx="1588" cy="1752600"/>
          </a:xfrm>
          <a:prstGeom prst="straightConnector1">
            <a:avLst/>
          </a:prstGeom>
          <a:noFill/>
          <a:ln w="41275">
            <a:solidFill>
              <a:srgbClr val="FF0000"/>
            </a:solidFill>
            <a:miter lim="800000"/>
            <a:headEnd/>
            <a:tailEnd/>
          </a:ln>
        </p:spPr>
      </p:cxnSp>
      <p:sp>
        <p:nvSpPr>
          <p:cNvPr id="105479" name="Text Box 8"/>
          <p:cNvSpPr txBox="1">
            <a:spLocks noChangeArrowheads="1"/>
          </p:cNvSpPr>
          <p:nvPr/>
        </p:nvSpPr>
        <p:spPr bwMode="auto">
          <a:xfrm>
            <a:off x="7848600" y="4648200"/>
            <a:ext cx="738188" cy="581025"/>
          </a:xfrm>
          <a:prstGeom prst="rect">
            <a:avLst/>
          </a:prstGeom>
          <a:noFill/>
          <a:ln w="41275">
            <a:noFill/>
            <a:miter lim="800000"/>
            <a:headEnd/>
            <a:tailEnd/>
          </a:ln>
        </p:spPr>
        <p:txBody>
          <a:bodyPr wrap="none">
            <a:prstTxWarp prst="textNoShape">
              <a:avLst/>
            </a:prstTxWarp>
            <a:spAutoFit/>
          </a:bodyPr>
          <a:lstStyle/>
          <a:p>
            <a:pPr algn="ctr"/>
            <a:r>
              <a:rPr lang="en-US" altLang="zh-CN" sz="1600" b="1">
                <a:cs typeface="宋体" pitchFamily="-105" charset="-122"/>
              </a:rPr>
              <a:t>Order</a:t>
            </a:r>
          </a:p>
          <a:p>
            <a:pPr algn="ctr"/>
            <a:r>
              <a:rPr lang="en-US" altLang="zh-CN" sz="1600" b="1">
                <a:cs typeface="宋体" pitchFamily="-105" charset="-122"/>
              </a:rPr>
              <a:t>Issued</a:t>
            </a:r>
          </a:p>
        </p:txBody>
      </p:sp>
      <p:sp>
        <p:nvSpPr>
          <p:cNvPr id="105480" name="Text Box 9"/>
          <p:cNvSpPr txBox="1">
            <a:spLocks noChangeArrowheads="1"/>
          </p:cNvSpPr>
          <p:nvPr/>
        </p:nvSpPr>
        <p:spPr bwMode="auto">
          <a:xfrm>
            <a:off x="5181600" y="4419600"/>
            <a:ext cx="1752600" cy="584200"/>
          </a:xfrm>
          <a:prstGeom prst="rect">
            <a:avLst/>
          </a:prstGeom>
          <a:noFill/>
          <a:ln w="41275">
            <a:noFill/>
            <a:miter lim="800000"/>
            <a:headEnd/>
            <a:tailEnd/>
          </a:ln>
        </p:spPr>
        <p:txBody>
          <a:bodyPr>
            <a:prstTxWarp prst="textNoShape">
              <a:avLst/>
            </a:prstTxWarp>
            <a:spAutoFit/>
          </a:bodyPr>
          <a:lstStyle/>
          <a:p>
            <a:pPr algn="ctr"/>
            <a:r>
              <a:rPr lang="en-US" altLang="zh-CN" sz="1600" b="1">
                <a:cs typeface="宋体" pitchFamily="-105" charset="-122"/>
              </a:rPr>
              <a:t>DOC Final </a:t>
            </a:r>
          </a:p>
          <a:p>
            <a:pPr algn="ctr"/>
            <a:r>
              <a:rPr lang="en-US" altLang="zh-CN" sz="1600" b="1">
                <a:cs typeface="宋体" pitchFamily="-105" charset="-122"/>
              </a:rPr>
              <a:t>Determination**</a:t>
            </a:r>
          </a:p>
        </p:txBody>
      </p:sp>
      <p:sp>
        <p:nvSpPr>
          <p:cNvPr id="105481" name="Rectangle 10"/>
          <p:cNvSpPr>
            <a:spLocks noChangeArrowheads="1"/>
          </p:cNvSpPr>
          <p:nvPr/>
        </p:nvSpPr>
        <p:spPr bwMode="auto">
          <a:xfrm>
            <a:off x="228600" y="5943600"/>
            <a:ext cx="4038600" cy="646113"/>
          </a:xfrm>
          <a:prstGeom prst="rect">
            <a:avLst/>
          </a:prstGeom>
          <a:noFill/>
          <a:ln w="9525">
            <a:noFill/>
            <a:miter lim="800000"/>
            <a:headEnd/>
            <a:tailEnd/>
          </a:ln>
        </p:spPr>
        <p:txBody>
          <a:bodyPr>
            <a:prstTxWarp prst="textNoShape">
              <a:avLst/>
            </a:prstTxWarp>
            <a:spAutoFit/>
          </a:bodyPr>
          <a:lstStyle/>
          <a:p>
            <a:r>
              <a:rPr lang="en-US" altLang="zh-CN" sz="1200">
                <a:cs typeface="宋体" pitchFamily="-105" charset="-122"/>
              </a:rPr>
              <a:t>* These dates may be extended under certain circumstances.</a:t>
            </a:r>
          </a:p>
          <a:p>
            <a:r>
              <a:rPr lang="en-US" altLang="zh-CN" sz="1200">
                <a:cs typeface="宋体" pitchFamily="-105" charset="-122"/>
              </a:rPr>
              <a:t>** If negative determination, the investigation ends.</a:t>
            </a:r>
          </a:p>
        </p:txBody>
      </p:sp>
      <p:sp>
        <p:nvSpPr>
          <p:cNvPr id="105482" name="Rectangle 11"/>
          <p:cNvSpPr>
            <a:spLocks noChangeArrowheads="1"/>
          </p:cNvSpPr>
          <p:nvPr/>
        </p:nvSpPr>
        <p:spPr bwMode="auto">
          <a:xfrm>
            <a:off x="7620000" y="2057400"/>
            <a:ext cx="1349375" cy="584200"/>
          </a:xfrm>
          <a:prstGeom prst="rect">
            <a:avLst/>
          </a:prstGeom>
          <a:noFill/>
          <a:ln w="9525">
            <a:noFill/>
            <a:miter lim="800000"/>
            <a:headEnd/>
            <a:tailEnd/>
          </a:ln>
        </p:spPr>
        <p:txBody>
          <a:bodyPr wrap="none">
            <a:prstTxWarp prst="textNoShape">
              <a:avLst/>
            </a:prstTxWarp>
            <a:spAutoFit/>
          </a:bodyPr>
          <a:lstStyle/>
          <a:p>
            <a:pPr algn="ctr"/>
            <a:r>
              <a:rPr lang="en-US" altLang="zh-CN" sz="1600">
                <a:cs typeface="宋体" pitchFamily="-105" charset="-122"/>
              </a:rPr>
              <a:t>7 Days from </a:t>
            </a:r>
          </a:p>
          <a:p>
            <a:pPr algn="ctr"/>
            <a:r>
              <a:rPr lang="en-US" altLang="zh-CN" sz="1600">
                <a:cs typeface="宋体" pitchFamily="-105" charset="-122"/>
              </a:rPr>
              <a:t>ITC Final</a:t>
            </a:r>
            <a:r>
              <a:rPr lang="en-US" altLang="zh-CN" sz="900">
                <a:cs typeface="宋体" pitchFamily="-105" charset="-122"/>
              </a:rPr>
              <a:t> </a:t>
            </a:r>
          </a:p>
        </p:txBody>
      </p:sp>
      <p:sp>
        <p:nvSpPr>
          <p:cNvPr id="105483" name="Rectangle 12"/>
          <p:cNvSpPr>
            <a:spLocks noChangeArrowheads="1"/>
          </p:cNvSpPr>
          <p:nvPr/>
        </p:nvSpPr>
        <p:spPr bwMode="auto">
          <a:xfrm>
            <a:off x="6400800" y="5105400"/>
            <a:ext cx="1752600" cy="962025"/>
          </a:xfrm>
          <a:prstGeom prst="rect">
            <a:avLst/>
          </a:prstGeom>
          <a:noFill/>
          <a:ln w="9525">
            <a:noFill/>
            <a:miter lim="800000"/>
            <a:headEnd/>
            <a:tailEnd/>
          </a:ln>
        </p:spPr>
        <p:txBody>
          <a:bodyPr>
            <a:prstTxWarp prst="textNoShape">
              <a:avLst/>
            </a:prstTxWarp>
            <a:spAutoFit/>
          </a:bodyPr>
          <a:lstStyle/>
          <a:p>
            <a:pPr algn="ctr"/>
            <a:r>
              <a:rPr lang="en-US" altLang="zh-CN" sz="1600" b="1">
                <a:cs typeface="宋体" pitchFamily="-105" charset="-122"/>
              </a:rPr>
              <a:t>ITC </a:t>
            </a:r>
          </a:p>
          <a:p>
            <a:pPr algn="ctr"/>
            <a:r>
              <a:rPr lang="en-US" altLang="zh-CN" sz="1600" b="1">
                <a:cs typeface="宋体" pitchFamily="-105" charset="-122"/>
              </a:rPr>
              <a:t>Final Determination**</a:t>
            </a:r>
          </a:p>
          <a:p>
            <a:pPr algn="ctr"/>
            <a:endParaRPr lang="en-US" altLang="zh-CN" sz="900" b="1">
              <a:cs typeface="宋体" pitchFamily="-105" charset="-122"/>
            </a:endParaRPr>
          </a:p>
        </p:txBody>
      </p:sp>
      <p:sp>
        <p:nvSpPr>
          <p:cNvPr id="105484" name="Rectangle 13"/>
          <p:cNvSpPr>
            <a:spLocks noChangeArrowheads="1"/>
          </p:cNvSpPr>
          <p:nvPr/>
        </p:nvSpPr>
        <p:spPr bwMode="auto">
          <a:xfrm>
            <a:off x="5334000" y="2362200"/>
            <a:ext cx="1335088" cy="830263"/>
          </a:xfrm>
          <a:prstGeom prst="rect">
            <a:avLst/>
          </a:prstGeom>
          <a:noFill/>
          <a:ln w="9525">
            <a:noFill/>
            <a:miter lim="800000"/>
            <a:headEnd/>
            <a:tailEnd/>
          </a:ln>
        </p:spPr>
        <p:txBody>
          <a:bodyPr wrap="none">
            <a:prstTxWarp prst="textNoShape">
              <a:avLst/>
            </a:prstTxWarp>
            <a:spAutoFit/>
          </a:bodyPr>
          <a:lstStyle/>
          <a:p>
            <a:pPr algn="ctr"/>
            <a:r>
              <a:rPr lang="en-US" altLang="zh-CN" sz="1600">
                <a:cs typeface="宋体" pitchFamily="-105" charset="-122"/>
              </a:rPr>
              <a:t>75 Days </a:t>
            </a:r>
          </a:p>
          <a:p>
            <a:pPr algn="ctr"/>
            <a:r>
              <a:rPr lang="en-US" altLang="zh-CN" sz="1600">
                <a:cs typeface="宋体" pitchFamily="-105" charset="-122"/>
              </a:rPr>
              <a:t>from </a:t>
            </a:r>
          </a:p>
          <a:p>
            <a:pPr algn="ctr"/>
            <a:r>
              <a:rPr lang="en-US" altLang="zh-CN" sz="1600">
                <a:cs typeface="宋体" pitchFamily="-105" charset="-122"/>
              </a:rPr>
              <a:t>DOC Prelim </a:t>
            </a:r>
          </a:p>
        </p:txBody>
      </p:sp>
      <p:sp>
        <p:nvSpPr>
          <p:cNvPr id="105485" name="Rectangle 14"/>
          <p:cNvSpPr>
            <a:spLocks noChangeArrowheads="1"/>
          </p:cNvSpPr>
          <p:nvPr/>
        </p:nvSpPr>
        <p:spPr bwMode="auto">
          <a:xfrm>
            <a:off x="6553200" y="2971800"/>
            <a:ext cx="1463675" cy="723900"/>
          </a:xfrm>
          <a:prstGeom prst="rect">
            <a:avLst/>
          </a:prstGeom>
          <a:noFill/>
          <a:ln w="9525">
            <a:noFill/>
            <a:miter lim="800000"/>
            <a:headEnd/>
            <a:tailEnd/>
          </a:ln>
        </p:spPr>
        <p:txBody>
          <a:bodyPr wrap="none">
            <a:prstTxWarp prst="textNoShape">
              <a:avLst/>
            </a:prstTxWarp>
            <a:spAutoFit/>
          </a:bodyPr>
          <a:lstStyle/>
          <a:p>
            <a:pPr algn="ctr"/>
            <a:r>
              <a:rPr lang="en-US" altLang="zh-CN" sz="1600">
                <a:cs typeface="宋体" pitchFamily="-105" charset="-122"/>
              </a:rPr>
              <a:t>45 Days from </a:t>
            </a:r>
          </a:p>
          <a:p>
            <a:pPr algn="ctr"/>
            <a:r>
              <a:rPr lang="en-US" altLang="zh-CN" sz="1600">
                <a:cs typeface="宋体" pitchFamily="-105" charset="-122"/>
              </a:rPr>
              <a:t>DOC Final</a:t>
            </a:r>
          </a:p>
          <a:p>
            <a:pPr algn="ctr"/>
            <a:endParaRPr lang="en-US" altLang="zh-CN" sz="900" b="1">
              <a:cs typeface="宋体" pitchFamily="-105" charset="-122"/>
            </a:endParaRPr>
          </a:p>
        </p:txBody>
      </p:sp>
      <p:sp>
        <p:nvSpPr>
          <p:cNvPr id="105486" name="Rectangle 15"/>
          <p:cNvSpPr>
            <a:spLocks noChangeArrowheads="1"/>
          </p:cNvSpPr>
          <p:nvPr/>
        </p:nvSpPr>
        <p:spPr bwMode="auto">
          <a:xfrm>
            <a:off x="2362200" y="2971800"/>
            <a:ext cx="1463675" cy="723900"/>
          </a:xfrm>
          <a:prstGeom prst="rect">
            <a:avLst/>
          </a:prstGeom>
          <a:noFill/>
          <a:ln w="9525">
            <a:noFill/>
            <a:miter lim="800000"/>
            <a:headEnd/>
            <a:tailEnd/>
          </a:ln>
        </p:spPr>
        <p:txBody>
          <a:bodyPr wrap="none">
            <a:prstTxWarp prst="textNoShape">
              <a:avLst/>
            </a:prstTxWarp>
            <a:spAutoFit/>
          </a:bodyPr>
          <a:lstStyle/>
          <a:p>
            <a:pPr algn="ctr"/>
            <a:r>
              <a:rPr lang="en-US" altLang="zh-CN" sz="1600">
                <a:cs typeface="宋体" pitchFamily="-105" charset="-122"/>
              </a:rPr>
              <a:t>45 Days from </a:t>
            </a:r>
          </a:p>
          <a:p>
            <a:pPr algn="ctr"/>
            <a:r>
              <a:rPr lang="en-US" altLang="zh-CN" sz="1600">
                <a:cs typeface="宋体" pitchFamily="-105" charset="-122"/>
              </a:rPr>
              <a:t>Petition</a:t>
            </a:r>
          </a:p>
          <a:p>
            <a:pPr algn="ctr"/>
            <a:endParaRPr lang="en-US" altLang="zh-CN" sz="900">
              <a:cs typeface="宋体" pitchFamily="-105" charset="-122"/>
            </a:endParaRPr>
          </a:p>
        </p:txBody>
      </p:sp>
      <p:sp>
        <p:nvSpPr>
          <p:cNvPr id="105487" name="Rectangle 16"/>
          <p:cNvSpPr>
            <a:spLocks noChangeArrowheads="1"/>
          </p:cNvSpPr>
          <p:nvPr/>
        </p:nvSpPr>
        <p:spPr bwMode="auto">
          <a:xfrm>
            <a:off x="3657600" y="1981200"/>
            <a:ext cx="1600200" cy="1323975"/>
          </a:xfrm>
          <a:prstGeom prst="rect">
            <a:avLst/>
          </a:prstGeom>
          <a:noFill/>
          <a:ln w="9525">
            <a:noFill/>
            <a:miter lim="800000"/>
            <a:headEnd/>
            <a:tailEnd/>
          </a:ln>
        </p:spPr>
        <p:txBody>
          <a:bodyPr>
            <a:prstTxWarp prst="textNoShape">
              <a:avLst/>
            </a:prstTxWarp>
            <a:spAutoFit/>
          </a:bodyPr>
          <a:lstStyle/>
          <a:p>
            <a:pPr algn="ctr"/>
            <a:r>
              <a:rPr lang="en-US" altLang="zh-CN" sz="1600">
                <a:cs typeface="宋体" pitchFamily="-105" charset="-122"/>
              </a:rPr>
              <a:t>CVD - 65 Days from Initiation</a:t>
            </a:r>
          </a:p>
          <a:p>
            <a:pPr algn="ctr"/>
            <a:endParaRPr lang="en-US" altLang="zh-CN" sz="1600">
              <a:cs typeface="宋体" pitchFamily="-105" charset="-122"/>
            </a:endParaRPr>
          </a:p>
          <a:p>
            <a:pPr algn="ctr"/>
            <a:r>
              <a:rPr lang="en-US" altLang="zh-CN" sz="1600">
                <a:cs typeface="宋体" pitchFamily="-105" charset="-122"/>
              </a:rPr>
              <a:t>AD – 140 Days from Initiation</a:t>
            </a:r>
          </a:p>
        </p:txBody>
      </p:sp>
      <p:sp>
        <p:nvSpPr>
          <p:cNvPr id="105488" name="Rectangle 17"/>
          <p:cNvSpPr>
            <a:spLocks noChangeArrowheads="1"/>
          </p:cNvSpPr>
          <p:nvPr/>
        </p:nvSpPr>
        <p:spPr bwMode="auto">
          <a:xfrm>
            <a:off x="914400" y="2362200"/>
            <a:ext cx="1981200" cy="723900"/>
          </a:xfrm>
          <a:prstGeom prst="rect">
            <a:avLst/>
          </a:prstGeom>
          <a:noFill/>
          <a:ln w="9525">
            <a:noFill/>
            <a:miter lim="800000"/>
            <a:headEnd/>
            <a:tailEnd/>
          </a:ln>
        </p:spPr>
        <p:txBody>
          <a:bodyPr>
            <a:prstTxWarp prst="textNoShape">
              <a:avLst/>
            </a:prstTxWarp>
            <a:spAutoFit/>
          </a:bodyPr>
          <a:lstStyle/>
          <a:p>
            <a:pPr algn="ctr"/>
            <a:r>
              <a:rPr lang="en-US" altLang="zh-CN" sz="1600">
                <a:cs typeface="宋体" pitchFamily="-105" charset="-122"/>
              </a:rPr>
              <a:t>20 Days from Petition</a:t>
            </a:r>
          </a:p>
          <a:p>
            <a:pPr algn="ctr"/>
            <a:endParaRPr lang="en-US" altLang="zh-CN" sz="900">
              <a:cs typeface="宋体" pitchFamily="-105" charset="-122"/>
            </a:endParaRPr>
          </a:p>
        </p:txBody>
      </p:sp>
      <p:sp>
        <p:nvSpPr>
          <p:cNvPr id="105489" name="Text Box 18"/>
          <p:cNvSpPr txBox="1">
            <a:spLocks noChangeArrowheads="1"/>
          </p:cNvSpPr>
          <p:nvPr/>
        </p:nvSpPr>
        <p:spPr bwMode="auto">
          <a:xfrm>
            <a:off x="1143000" y="4419600"/>
            <a:ext cx="1524000" cy="581025"/>
          </a:xfrm>
          <a:prstGeom prst="rect">
            <a:avLst/>
          </a:prstGeom>
          <a:noFill/>
          <a:ln w="9525">
            <a:noFill/>
            <a:miter lim="800000"/>
            <a:headEnd/>
            <a:tailEnd/>
          </a:ln>
        </p:spPr>
        <p:txBody>
          <a:bodyPr>
            <a:prstTxWarp prst="textNoShape">
              <a:avLst/>
            </a:prstTxWarp>
            <a:spAutoFit/>
          </a:bodyPr>
          <a:lstStyle/>
          <a:p>
            <a:pPr algn="ctr"/>
            <a:r>
              <a:rPr lang="en-US" altLang="zh-CN" sz="1600" b="1">
                <a:cs typeface="宋体" pitchFamily="-105" charset="-122"/>
              </a:rPr>
              <a:t>Initiate Investigation </a:t>
            </a:r>
            <a:endParaRPr lang="zh-CN" altLang="en-US" sz="1600" b="1">
              <a:cs typeface="宋体" pitchFamily="-105" charset="-122"/>
            </a:endParaRPr>
          </a:p>
        </p:txBody>
      </p:sp>
      <p:cxnSp>
        <p:nvCxnSpPr>
          <p:cNvPr id="105490" name="AutoShape 19"/>
          <p:cNvCxnSpPr>
            <a:cxnSpLocks noChangeShapeType="1"/>
          </p:cNvCxnSpPr>
          <p:nvPr/>
        </p:nvCxnSpPr>
        <p:spPr bwMode="auto">
          <a:xfrm>
            <a:off x="762000" y="2895600"/>
            <a:ext cx="1588" cy="1752600"/>
          </a:xfrm>
          <a:prstGeom prst="straightConnector1">
            <a:avLst/>
          </a:prstGeom>
          <a:noFill/>
          <a:ln w="41275">
            <a:solidFill>
              <a:srgbClr val="FF0000"/>
            </a:solidFill>
            <a:miter lim="800000"/>
            <a:headEnd/>
            <a:tailEnd/>
          </a:ln>
        </p:spPr>
      </p:cxnSp>
      <p:sp>
        <p:nvSpPr>
          <p:cNvPr id="105491" name="Rectangle 20"/>
          <p:cNvSpPr>
            <a:spLocks noChangeArrowheads="1"/>
          </p:cNvSpPr>
          <p:nvPr/>
        </p:nvSpPr>
        <p:spPr bwMode="auto">
          <a:xfrm>
            <a:off x="381000" y="2514600"/>
            <a:ext cx="703263" cy="336550"/>
          </a:xfrm>
          <a:prstGeom prst="rect">
            <a:avLst/>
          </a:prstGeom>
          <a:noFill/>
          <a:ln w="9525">
            <a:noFill/>
            <a:miter lim="800000"/>
            <a:headEnd/>
            <a:tailEnd/>
          </a:ln>
        </p:spPr>
        <p:txBody>
          <a:bodyPr wrap="none">
            <a:prstTxWarp prst="textNoShape">
              <a:avLst/>
            </a:prstTxWarp>
            <a:spAutoFit/>
          </a:bodyPr>
          <a:lstStyle/>
          <a:p>
            <a:r>
              <a:rPr lang="en-US" altLang="zh-CN" sz="1600">
                <a:cs typeface="宋体" pitchFamily="-105" charset="-122"/>
              </a:rPr>
              <a:t>Day 0</a:t>
            </a:r>
            <a:r>
              <a:rPr lang="en-US" altLang="zh-CN" sz="900">
                <a:cs typeface="宋体" pitchFamily="-105" charset="-122"/>
              </a:rPr>
              <a:t> </a:t>
            </a:r>
          </a:p>
        </p:txBody>
      </p:sp>
      <p:sp>
        <p:nvSpPr>
          <p:cNvPr id="105492" name="Text Box 21"/>
          <p:cNvSpPr txBox="1">
            <a:spLocks noChangeArrowheads="1"/>
          </p:cNvSpPr>
          <p:nvPr/>
        </p:nvSpPr>
        <p:spPr bwMode="auto">
          <a:xfrm>
            <a:off x="0" y="4648200"/>
            <a:ext cx="1524000" cy="581025"/>
          </a:xfrm>
          <a:prstGeom prst="rect">
            <a:avLst/>
          </a:prstGeom>
          <a:noFill/>
          <a:ln w="9525">
            <a:noFill/>
            <a:miter lim="800000"/>
            <a:headEnd/>
            <a:tailEnd/>
          </a:ln>
        </p:spPr>
        <p:txBody>
          <a:bodyPr>
            <a:prstTxWarp prst="textNoShape">
              <a:avLst/>
            </a:prstTxWarp>
            <a:spAutoFit/>
          </a:bodyPr>
          <a:lstStyle/>
          <a:p>
            <a:pPr algn="ctr"/>
            <a:r>
              <a:rPr lang="en-US" altLang="zh-CN" sz="1600" b="1">
                <a:cs typeface="宋体" pitchFamily="-105" charset="-122"/>
              </a:rPr>
              <a:t>Petition </a:t>
            </a:r>
          </a:p>
          <a:p>
            <a:pPr algn="ctr"/>
            <a:r>
              <a:rPr lang="en-US" altLang="zh-CN" sz="1600" b="1">
                <a:cs typeface="宋体" pitchFamily="-105" charset="-122"/>
              </a:rPr>
              <a:t>Filed </a:t>
            </a:r>
            <a:endParaRPr lang="zh-CN" altLang="en-US" sz="1600" b="1">
              <a:cs typeface="宋体" pitchFamily="-105" charset="-122"/>
            </a:endParaRPr>
          </a:p>
        </p:txBody>
      </p:sp>
      <p:cxnSp>
        <p:nvCxnSpPr>
          <p:cNvPr id="105493" name="AutoShape 22"/>
          <p:cNvCxnSpPr>
            <a:cxnSpLocks noChangeShapeType="1"/>
          </p:cNvCxnSpPr>
          <p:nvPr/>
        </p:nvCxnSpPr>
        <p:spPr bwMode="auto">
          <a:xfrm>
            <a:off x="6019800" y="3276600"/>
            <a:ext cx="0" cy="1108075"/>
          </a:xfrm>
          <a:prstGeom prst="straightConnector1">
            <a:avLst/>
          </a:prstGeom>
          <a:noFill/>
          <a:ln w="28575">
            <a:solidFill>
              <a:srgbClr val="FF0000"/>
            </a:solidFill>
            <a:miter lim="800000"/>
            <a:headEnd/>
            <a:tailEnd/>
          </a:ln>
        </p:spPr>
      </p:cxnSp>
      <p:cxnSp>
        <p:nvCxnSpPr>
          <p:cNvPr id="105494" name="AutoShape 23"/>
          <p:cNvCxnSpPr>
            <a:cxnSpLocks noChangeShapeType="1"/>
          </p:cNvCxnSpPr>
          <p:nvPr/>
        </p:nvCxnSpPr>
        <p:spPr bwMode="auto">
          <a:xfrm>
            <a:off x="1905000" y="3276600"/>
            <a:ext cx="0" cy="1108075"/>
          </a:xfrm>
          <a:prstGeom prst="straightConnector1">
            <a:avLst/>
          </a:prstGeom>
          <a:noFill/>
          <a:ln w="28575">
            <a:solidFill>
              <a:srgbClr val="FF0000"/>
            </a:solidFill>
            <a:miter lim="800000"/>
            <a:headEnd/>
            <a:tailEnd/>
          </a:ln>
        </p:spPr>
      </p:cxnSp>
      <p:sp>
        <p:nvSpPr>
          <p:cNvPr id="105495" name="Line 24"/>
          <p:cNvSpPr>
            <a:spLocks noChangeShapeType="1"/>
          </p:cNvSpPr>
          <p:nvPr/>
        </p:nvSpPr>
        <p:spPr bwMode="auto">
          <a:xfrm flipV="1">
            <a:off x="3048000" y="3810000"/>
            <a:ext cx="0" cy="1295400"/>
          </a:xfrm>
          <a:prstGeom prst="line">
            <a:avLst/>
          </a:prstGeom>
          <a:noFill/>
          <a:ln w="38100">
            <a:solidFill>
              <a:srgbClr val="333399"/>
            </a:solidFill>
            <a:round/>
            <a:headEnd type="none" w="sm" len="sm"/>
            <a:tailEnd type="triangle" w="sm" len="med"/>
          </a:ln>
        </p:spPr>
        <p:txBody>
          <a:bodyPr wrap="none">
            <a:prstTxWarp prst="textNoShape">
              <a:avLst/>
            </a:prstTxWarp>
          </a:bodyPr>
          <a:lstStyle/>
          <a:p>
            <a:endParaRPr lang="en-US"/>
          </a:p>
        </p:txBody>
      </p:sp>
      <p:sp>
        <p:nvSpPr>
          <p:cNvPr id="105496" name="Rectangle 25"/>
          <p:cNvSpPr>
            <a:spLocks noChangeArrowheads="1"/>
          </p:cNvSpPr>
          <p:nvPr/>
        </p:nvSpPr>
        <p:spPr bwMode="auto">
          <a:xfrm>
            <a:off x="2133600" y="5105400"/>
            <a:ext cx="1828800" cy="962025"/>
          </a:xfrm>
          <a:prstGeom prst="rect">
            <a:avLst/>
          </a:prstGeom>
          <a:noFill/>
          <a:ln w="9525">
            <a:noFill/>
            <a:miter lim="800000"/>
            <a:headEnd/>
            <a:tailEnd/>
          </a:ln>
        </p:spPr>
        <p:txBody>
          <a:bodyPr>
            <a:prstTxWarp prst="textNoShape">
              <a:avLst/>
            </a:prstTxWarp>
            <a:spAutoFit/>
          </a:bodyPr>
          <a:lstStyle/>
          <a:p>
            <a:pPr algn="ctr"/>
            <a:r>
              <a:rPr lang="en-US" altLang="zh-CN" sz="1600" b="1">
                <a:cs typeface="宋体" pitchFamily="-105" charset="-122"/>
              </a:rPr>
              <a:t>ITC </a:t>
            </a:r>
          </a:p>
          <a:p>
            <a:pPr algn="ctr"/>
            <a:r>
              <a:rPr lang="en-US" altLang="zh-CN" sz="1600" b="1">
                <a:cs typeface="宋体" pitchFamily="-105" charset="-122"/>
              </a:rPr>
              <a:t>Preliminary   Determination**  </a:t>
            </a:r>
          </a:p>
          <a:p>
            <a:pPr algn="ctr"/>
            <a:endParaRPr lang="en-US" altLang="zh-CN" sz="900" b="1">
              <a:cs typeface="宋体" pitchFamily="-105" charset="-122"/>
            </a:endParaRPr>
          </a:p>
        </p:txBody>
      </p:sp>
      <p:sp>
        <p:nvSpPr>
          <p:cNvPr id="64539" name="Rectangle 2"/>
          <p:cNvSpPr>
            <a:spLocks noChangeArrowheads="1"/>
          </p:cNvSpPr>
          <p:nvPr/>
        </p:nvSpPr>
        <p:spPr bwMode="auto">
          <a:xfrm>
            <a:off x="152400" y="152400"/>
            <a:ext cx="7239000" cy="914400"/>
          </a:xfrm>
          <a:prstGeom prst="rect">
            <a:avLst/>
          </a:prstGeom>
          <a:noFill/>
          <a:ln w="9525">
            <a:noFill/>
            <a:miter lim="800000"/>
            <a:headEnd/>
            <a:tailEnd/>
          </a:ln>
        </p:spPr>
        <p:txBody>
          <a:bodyPr anchor="ctr"/>
          <a:lstStyle/>
          <a:p>
            <a:pPr>
              <a:defRPr/>
            </a:pPr>
            <a:r>
              <a:rPr lang="en-US" dirty="0">
                <a:solidFill>
                  <a:schemeClr val="tx2"/>
                </a:solidFill>
                <a:latin typeface="+mj-lt"/>
                <a:cs typeface="Times New Roman" pitchFamily="18" charset="0"/>
              </a:rPr>
              <a:t>Statutory Time Frame for Investigations</a:t>
            </a:r>
          </a:p>
        </p:txBody>
      </p:sp>
      <p:sp>
        <p:nvSpPr>
          <p:cNvPr id="30" name="Slide Number Placeholder 29"/>
          <p:cNvSpPr>
            <a:spLocks noGrp="1"/>
          </p:cNvSpPr>
          <p:nvPr>
            <p:ph type="sldNum" sz="quarter" idx="12"/>
          </p:nvPr>
        </p:nvSpPr>
        <p:spPr/>
        <p:txBody>
          <a:bodyPr/>
          <a:lstStyle/>
          <a:p>
            <a:pPr>
              <a:defRPr/>
            </a:pPr>
            <a:fld id="{60E52F3A-B185-E34E-8BD3-F042DCAD7599}" type="slidenum">
              <a:rPr lang="en-US"/>
              <a:pPr>
                <a:defRPr/>
              </a:pPr>
              <a:t>30</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0" y="0"/>
            <a:ext cx="8763000" cy="1066800"/>
          </a:xfrm>
        </p:spPr>
        <p:txBody>
          <a:bodyPr/>
          <a:lstStyle/>
          <a:p>
            <a:r>
              <a:rPr lang="en-US" altLang="zh-CN" sz="3600" smtClean="0">
                <a:ea typeface="宋体" pitchFamily="-105" charset="-122"/>
                <a:cs typeface="宋体" pitchFamily="-105" charset="-122"/>
              </a:rPr>
              <a:t>Period</a:t>
            </a:r>
            <a:r>
              <a:rPr lang="en-US" altLang="zh-CN" sz="4000" smtClean="0">
                <a:ea typeface="宋体" pitchFamily="-105" charset="-122"/>
                <a:cs typeface="宋体" pitchFamily="-105" charset="-122"/>
              </a:rPr>
              <a:t> of Investigation</a:t>
            </a:r>
            <a:endParaRPr lang="zh-CN" altLang="en-US" sz="4000" smtClean="0">
              <a:ea typeface="宋体" pitchFamily="-105" charset="-122"/>
              <a:cs typeface="宋体" pitchFamily="-105" charset="-122"/>
            </a:endParaRPr>
          </a:p>
        </p:txBody>
      </p:sp>
      <p:sp>
        <p:nvSpPr>
          <p:cNvPr id="115715" name="Rectangle 3"/>
          <p:cNvSpPr>
            <a:spLocks noGrp="1" noChangeArrowheads="1"/>
          </p:cNvSpPr>
          <p:nvPr>
            <p:ph idx="1"/>
          </p:nvPr>
        </p:nvSpPr>
        <p:spPr>
          <a:xfrm>
            <a:off x="685800" y="1981200"/>
            <a:ext cx="8001000" cy="4114800"/>
          </a:xfrm>
        </p:spPr>
        <p:txBody>
          <a:bodyPr/>
          <a:lstStyle/>
          <a:p>
            <a:pPr>
              <a:lnSpc>
                <a:spcPct val="90000"/>
              </a:lnSpc>
            </a:pPr>
            <a:r>
              <a:rPr lang="en-US" altLang="zh-CN" sz="2800" smtClean="0">
                <a:ea typeface="Times New Roman" pitchFamily="-105" charset="0"/>
                <a:cs typeface="Times New Roman" pitchFamily="-105" charset="0"/>
              </a:rPr>
              <a:t>Antidumping - The four most recently completed fiscal quarters (or, in an investigation involving merchandise imported from a non-market-economy country, the two most recently completed fiscal quarters) as of the month preceding the month in which the petition was filed.</a:t>
            </a:r>
          </a:p>
          <a:p>
            <a:pPr>
              <a:lnSpc>
                <a:spcPct val="90000"/>
              </a:lnSpc>
            </a:pPr>
            <a:endParaRPr lang="en-US" altLang="zh-CN" sz="2800" smtClean="0">
              <a:ea typeface="Times New Roman" pitchFamily="-105" charset="0"/>
              <a:cs typeface="Times New Roman" pitchFamily="-105" charset="0"/>
            </a:endParaRPr>
          </a:p>
          <a:p>
            <a:pPr>
              <a:lnSpc>
                <a:spcPct val="90000"/>
              </a:lnSpc>
            </a:pPr>
            <a:r>
              <a:rPr lang="en-US" altLang="zh-CN" sz="2800" smtClean="0">
                <a:ea typeface="Times New Roman" pitchFamily="-105" charset="0"/>
                <a:cs typeface="Times New Roman" pitchFamily="-105" charset="0"/>
              </a:rPr>
              <a:t>Countervailing Duty – The most recently completed fiscal year.</a:t>
            </a:r>
          </a:p>
        </p:txBody>
      </p:sp>
      <p:sp>
        <p:nvSpPr>
          <p:cNvPr id="8" name="Slide Number Placeholder 7"/>
          <p:cNvSpPr>
            <a:spLocks noGrp="1"/>
          </p:cNvSpPr>
          <p:nvPr>
            <p:ph type="sldNum" sz="quarter" idx="12"/>
          </p:nvPr>
        </p:nvSpPr>
        <p:spPr/>
        <p:txBody>
          <a:bodyPr/>
          <a:lstStyle/>
          <a:p>
            <a:pPr>
              <a:defRPr/>
            </a:pPr>
            <a:fld id="{D5AE27EF-D385-9347-8ABD-1B88E59E79E4}" type="slidenum">
              <a:rPr lang="en-US"/>
              <a:pPr>
                <a:defRPr/>
              </a:pPr>
              <a:t>31</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sz="3600">
                <a:latin typeface="Calibri" charset="0"/>
              </a:rPr>
              <a:t>AD Questionnaire Structure</a:t>
            </a:r>
          </a:p>
        </p:txBody>
      </p:sp>
      <p:sp>
        <p:nvSpPr>
          <p:cNvPr id="117763" name="Rectangle 4"/>
          <p:cNvSpPr>
            <a:spLocks noGrp="1" noChangeArrowheads="1"/>
          </p:cNvSpPr>
          <p:nvPr>
            <p:ph idx="1"/>
          </p:nvPr>
        </p:nvSpPr>
        <p:spPr>
          <a:xfrm>
            <a:off x="76200" y="1524000"/>
            <a:ext cx="4495800" cy="4876800"/>
          </a:xfrm>
        </p:spPr>
        <p:txBody>
          <a:bodyPr/>
          <a:lstStyle/>
          <a:p>
            <a:pPr algn="ctr">
              <a:buFontTx/>
              <a:buNone/>
            </a:pPr>
            <a:r>
              <a:rPr lang="en-US" sz="2400" b="1" u="sng" dirty="0">
                <a:latin typeface="Calibri" charset="0"/>
              </a:rPr>
              <a:t>Market Economy</a:t>
            </a:r>
          </a:p>
          <a:p>
            <a:r>
              <a:rPr lang="en-US" sz="2400" dirty="0">
                <a:latin typeface="Calibri" charset="0"/>
              </a:rPr>
              <a:t>Section A: General Information</a:t>
            </a:r>
          </a:p>
          <a:p>
            <a:r>
              <a:rPr lang="en-US" sz="2400" dirty="0">
                <a:latin typeface="Calibri" charset="0"/>
              </a:rPr>
              <a:t>Section B: Comparison-Market Sales</a:t>
            </a:r>
          </a:p>
          <a:p>
            <a:r>
              <a:rPr lang="en-US" sz="2400" dirty="0">
                <a:latin typeface="Calibri" charset="0"/>
              </a:rPr>
              <a:t>Section C: U.S. Market Sales</a:t>
            </a:r>
          </a:p>
          <a:p>
            <a:r>
              <a:rPr lang="en-US" sz="2400" dirty="0">
                <a:latin typeface="Calibri" charset="0"/>
              </a:rPr>
              <a:t>Section D: Cost of Production &amp; Constructed Value</a:t>
            </a:r>
          </a:p>
          <a:p>
            <a:r>
              <a:rPr lang="en-US" sz="2400" dirty="0">
                <a:latin typeface="Calibri" charset="0"/>
              </a:rPr>
              <a:t>Section E: Further Manufacturing in the United States</a:t>
            </a:r>
          </a:p>
        </p:txBody>
      </p:sp>
      <p:sp>
        <p:nvSpPr>
          <p:cNvPr id="8" name="Slide Number Placeholder 7"/>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51ABAD4D-2FAB-1249-9261-7BE34C116821}" type="slidenum">
              <a:rPr lang="en-US" sz="1200">
                <a:solidFill>
                  <a:srgbClr val="898989"/>
                </a:solidFill>
              </a:rPr>
              <a:pPr/>
              <a:t>32</a:t>
            </a:fld>
            <a:endParaRPr lang="en-US" sz="1400">
              <a:solidFill>
                <a:srgbClr val="898989"/>
              </a:solidFill>
              <a:latin typeface="Georgia" charset="0"/>
            </a:endParaRPr>
          </a:p>
        </p:txBody>
      </p:sp>
      <p:sp>
        <p:nvSpPr>
          <p:cNvPr id="117765" name="Rectangle 5"/>
          <p:cNvSpPr>
            <a:spLocks noChangeArrowheads="1"/>
          </p:cNvSpPr>
          <p:nvPr/>
        </p:nvSpPr>
        <p:spPr bwMode="auto">
          <a:xfrm>
            <a:off x="4572000" y="1600200"/>
            <a:ext cx="4495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US" sz="2400" b="1" u="sng" dirty="0">
                <a:latin typeface="+mn-lt"/>
              </a:rPr>
              <a:t>Non- Market Economy</a:t>
            </a:r>
          </a:p>
          <a:p>
            <a:pPr marL="342900" indent="-342900" eaLnBrk="1" hangingPunct="1">
              <a:spcBef>
                <a:spcPct val="20000"/>
              </a:spcBef>
              <a:buFontTx/>
              <a:buChar char="•"/>
            </a:pPr>
            <a:r>
              <a:rPr lang="en-US" sz="2400" dirty="0">
                <a:latin typeface="+mn-lt"/>
              </a:rPr>
              <a:t>Section A:  Separate Rates </a:t>
            </a:r>
          </a:p>
          <a:p>
            <a:pPr marL="342900" indent="-342900" eaLnBrk="1" hangingPunct="1">
              <a:spcBef>
                <a:spcPct val="20000"/>
              </a:spcBef>
              <a:buFontTx/>
              <a:buChar char="•"/>
            </a:pPr>
            <a:r>
              <a:rPr lang="en-US" sz="2400" dirty="0">
                <a:latin typeface="+mn-lt"/>
              </a:rPr>
              <a:t>Section B:  Not Applicable</a:t>
            </a:r>
          </a:p>
          <a:p>
            <a:pPr marL="342900" indent="-342900" eaLnBrk="1" hangingPunct="1">
              <a:spcBef>
                <a:spcPct val="20000"/>
              </a:spcBef>
              <a:buFontTx/>
              <a:buChar char="•"/>
            </a:pPr>
            <a:r>
              <a:rPr lang="en-US" sz="2400" dirty="0">
                <a:latin typeface="+mn-lt"/>
              </a:rPr>
              <a:t>Section C:  U.S. Market Sales</a:t>
            </a:r>
          </a:p>
          <a:p>
            <a:pPr marL="342900" indent="-342900" eaLnBrk="1" hangingPunct="1">
              <a:spcBef>
                <a:spcPct val="20000"/>
              </a:spcBef>
              <a:buFontTx/>
              <a:buChar char="•"/>
            </a:pPr>
            <a:r>
              <a:rPr lang="en-US" sz="2400" dirty="0">
                <a:latin typeface="+mn-lt"/>
              </a:rPr>
              <a:t>Section D: Factors-of-Production Data</a:t>
            </a:r>
          </a:p>
          <a:p>
            <a:pPr marL="342900" indent="-342900" eaLnBrk="1" hangingPunct="1">
              <a:spcBef>
                <a:spcPct val="20000"/>
              </a:spcBef>
              <a:buFontTx/>
              <a:buChar char="•"/>
            </a:pPr>
            <a:r>
              <a:rPr lang="en-US" sz="2400" dirty="0">
                <a:latin typeface="+mn-lt"/>
              </a:rPr>
              <a:t>Section E: Further Manufacturing in the United States</a:t>
            </a:r>
          </a:p>
          <a:p>
            <a:pPr marL="342900" indent="-342900" eaLnBrk="1" hangingPunct="1">
              <a:spcBef>
                <a:spcPct val="20000"/>
              </a:spcBef>
              <a:buFontTx/>
              <a:buChar char="•"/>
            </a:pPr>
            <a:endParaRPr lang="en-US" sz="2400" dirty="0">
              <a:latin typeface="Georgia" charset="0"/>
            </a:endParaRPr>
          </a:p>
        </p:txBody>
      </p:sp>
    </p:spTree>
    <p:extLst>
      <p:ext uri="{BB962C8B-B14F-4D97-AF65-F5344CB8AC3E}">
        <p14:creationId xmlns:p14="http://schemas.microsoft.com/office/powerpoint/2010/main" val="228333198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r>
              <a:rPr lang="en-US" sz="3600" smtClean="0"/>
              <a:t>CVD Questionnaire Structure</a:t>
            </a:r>
          </a:p>
        </p:txBody>
      </p:sp>
      <p:sp>
        <p:nvSpPr>
          <p:cNvPr id="119811" name="Content Placeholder 2"/>
          <p:cNvSpPr>
            <a:spLocks noGrp="1"/>
          </p:cNvSpPr>
          <p:nvPr>
            <p:ph idx="1"/>
          </p:nvPr>
        </p:nvSpPr>
        <p:spPr>
          <a:xfrm>
            <a:off x="1295400" y="1447800"/>
            <a:ext cx="6248400" cy="4267200"/>
          </a:xfrm>
        </p:spPr>
        <p:txBody>
          <a:bodyPr/>
          <a:lstStyle/>
          <a:p>
            <a:pPr>
              <a:buFontTx/>
              <a:buNone/>
            </a:pPr>
            <a:r>
              <a:rPr lang="en-US" sz="2800" smtClean="0"/>
              <a:t>Relevant Government (central, provincial, local)</a:t>
            </a:r>
          </a:p>
          <a:p>
            <a:r>
              <a:rPr lang="en-US" sz="2800" smtClean="0"/>
              <a:t>Description of alleged subsidy programs</a:t>
            </a:r>
          </a:p>
          <a:p>
            <a:r>
              <a:rPr lang="en-US" sz="2800" smtClean="0"/>
              <a:t>Terms and recipients of programs</a:t>
            </a:r>
          </a:p>
          <a:p>
            <a:endParaRPr lang="en-US" sz="1600" smtClean="0"/>
          </a:p>
          <a:p>
            <a:pPr>
              <a:buFontTx/>
              <a:buNone/>
            </a:pPr>
            <a:r>
              <a:rPr lang="en-US" sz="2800" smtClean="0"/>
              <a:t>Respondent Company</a:t>
            </a:r>
          </a:p>
          <a:p>
            <a:r>
              <a:rPr lang="en-US" sz="2800" smtClean="0"/>
              <a:t>Amount of subsidies received</a:t>
            </a:r>
          </a:p>
          <a:p>
            <a:r>
              <a:rPr lang="en-US" sz="2800" smtClean="0"/>
              <a:t>Relevant sales values</a:t>
            </a:r>
          </a:p>
        </p:txBody>
      </p:sp>
      <p:sp>
        <p:nvSpPr>
          <p:cNvPr id="7" name="Slide Number Placeholder 6"/>
          <p:cNvSpPr>
            <a:spLocks noGrp="1"/>
          </p:cNvSpPr>
          <p:nvPr>
            <p:ph type="sldNum" sz="quarter" idx="12"/>
          </p:nvPr>
        </p:nvSpPr>
        <p:spPr/>
        <p:txBody>
          <a:bodyPr/>
          <a:lstStyle/>
          <a:p>
            <a:pPr>
              <a:defRPr/>
            </a:pPr>
            <a:fld id="{9CBDC452-C613-1E41-A882-470D1CB8442A}" type="slidenum">
              <a:rPr lang="en-US"/>
              <a:pPr>
                <a:defRPr/>
              </a:pPr>
              <a:t>33</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ltLang="zh-CN" sz="3600">
                <a:latin typeface="Calibri" charset="0"/>
                <a:ea typeface="宋体" charset="0"/>
                <a:cs typeface="宋体" charset="0"/>
              </a:rPr>
              <a:t>Purpose of Supplemental Questionnaires</a:t>
            </a:r>
            <a:endParaRPr lang="en-US" sz="3600">
              <a:latin typeface="Calibri" charset="0"/>
              <a:ea typeface="宋体" charset="0"/>
              <a:cs typeface="宋体" charset="0"/>
            </a:endParaRPr>
          </a:p>
        </p:txBody>
      </p:sp>
      <p:sp>
        <p:nvSpPr>
          <p:cNvPr id="121859" name="Rectangle 3"/>
          <p:cNvSpPr>
            <a:spLocks noGrp="1" noChangeArrowheads="1"/>
          </p:cNvSpPr>
          <p:nvPr>
            <p:ph idx="1"/>
          </p:nvPr>
        </p:nvSpPr>
        <p:spPr>
          <a:xfrm>
            <a:off x="1219200" y="1752600"/>
            <a:ext cx="7239000" cy="4419600"/>
          </a:xfrm>
        </p:spPr>
        <p:txBody>
          <a:bodyPr/>
          <a:lstStyle/>
          <a:p>
            <a:r>
              <a:rPr lang="en-US" altLang="zh-CN" sz="2400">
                <a:latin typeface="Calibri" charset="0"/>
                <a:ea typeface="宋体" charset="0"/>
                <a:cs typeface="宋体" charset="0"/>
              </a:rPr>
              <a:t>To obtain information previously requested and not received</a:t>
            </a:r>
          </a:p>
          <a:p>
            <a:endParaRPr lang="en-US" altLang="zh-CN" sz="1000">
              <a:latin typeface="Calibri" charset="0"/>
              <a:ea typeface="宋体" charset="0"/>
              <a:cs typeface="宋体" charset="0"/>
            </a:endParaRPr>
          </a:p>
          <a:p>
            <a:r>
              <a:rPr lang="en-US" altLang="zh-CN" sz="2400">
                <a:latin typeface="Calibri" charset="0"/>
                <a:ea typeface="宋体" charset="0"/>
                <a:cs typeface="宋体" charset="0"/>
              </a:rPr>
              <a:t>To correct substantive deficiencies</a:t>
            </a:r>
          </a:p>
          <a:p>
            <a:endParaRPr lang="en-US" altLang="zh-CN" sz="1000">
              <a:latin typeface="Calibri" charset="0"/>
              <a:ea typeface="宋体" charset="0"/>
              <a:cs typeface="宋体" charset="0"/>
            </a:endParaRPr>
          </a:p>
          <a:p>
            <a:r>
              <a:rPr lang="en-US" altLang="zh-CN" sz="2400">
                <a:latin typeface="Calibri" charset="0"/>
                <a:ea typeface="宋体" charset="0"/>
                <a:cs typeface="宋体" charset="0"/>
              </a:rPr>
              <a:t>To clarify information submitted where the interpretation of the response is not readily clear</a:t>
            </a:r>
          </a:p>
          <a:p>
            <a:endParaRPr lang="en-US" altLang="zh-CN" sz="1000">
              <a:latin typeface="Calibri" charset="0"/>
              <a:ea typeface="宋体" charset="0"/>
              <a:cs typeface="宋体" charset="0"/>
            </a:endParaRPr>
          </a:p>
          <a:p>
            <a:r>
              <a:rPr lang="en-US" altLang="zh-CN" sz="2400">
                <a:latin typeface="Calibri" charset="0"/>
                <a:ea typeface="宋体" charset="0"/>
                <a:cs typeface="宋体" charset="0"/>
              </a:rPr>
              <a:t>To obtain more complete explanations or supporting documentation</a:t>
            </a:r>
          </a:p>
          <a:p>
            <a:endParaRPr lang="zh-CN" altLang="en-US" sz="1000">
              <a:latin typeface="Calibri" charset="0"/>
              <a:ea typeface="宋体" charset="0"/>
              <a:cs typeface="宋体" charset="0"/>
            </a:endParaRPr>
          </a:p>
          <a:p>
            <a:r>
              <a:rPr lang="en-US" altLang="zh-CN" sz="2400">
                <a:latin typeface="Calibri" charset="0"/>
                <a:ea typeface="宋体" charset="0"/>
                <a:cs typeface="宋体" charset="0"/>
              </a:rPr>
              <a:t>To obtain new information based on data submitted if a response raises new questions</a:t>
            </a:r>
            <a:endParaRPr lang="en-US" sz="2400">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1924F48C-B939-5C45-A067-5D9D9B6A64FD}" type="slidenum">
              <a:rPr lang="en-US" sz="1200">
                <a:solidFill>
                  <a:srgbClr val="898989"/>
                </a:solidFill>
              </a:rPr>
              <a:pPr/>
              <a:t>34</a:t>
            </a:fld>
            <a:endParaRPr lang="en-US" sz="1400">
              <a:solidFill>
                <a:srgbClr val="898989"/>
              </a:solidFill>
              <a:latin typeface="Georgia" charset="0"/>
            </a:endParaRPr>
          </a:p>
        </p:txBody>
      </p:sp>
    </p:spTree>
    <p:extLst>
      <p:ext uri="{BB962C8B-B14F-4D97-AF65-F5344CB8AC3E}">
        <p14:creationId xmlns:p14="http://schemas.microsoft.com/office/powerpoint/2010/main" val="137927521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152400" y="152400"/>
            <a:ext cx="8001000" cy="914400"/>
          </a:xfrm>
        </p:spPr>
        <p:txBody>
          <a:bodyPr/>
          <a:lstStyle/>
          <a:p>
            <a:r>
              <a:rPr lang="en-US" altLang="zh-CN" sz="3600" dirty="0" smtClean="0">
                <a:ea typeface="宋体" pitchFamily="-105" charset="-122"/>
                <a:cs typeface="宋体" pitchFamily="-105" charset="-122"/>
              </a:rPr>
              <a:t>Commerce Preliminary Determination</a:t>
            </a:r>
            <a:endParaRPr lang="en-US" sz="3600" dirty="0" smtClean="0">
              <a:ea typeface="宋体" pitchFamily="-105" charset="-122"/>
              <a:cs typeface="宋体" pitchFamily="-105" charset="-122"/>
            </a:endParaRPr>
          </a:p>
        </p:txBody>
      </p:sp>
      <p:sp>
        <p:nvSpPr>
          <p:cNvPr id="123907" name="Rectangle 3"/>
          <p:cNvSpPr>
            <a:spLocks noGrp="1" noChangeArrowheads="1"/>
          </p:cNvSpPr>
          <p:nvPr>
            <p:ph idx="1"/>
          </p:nvPr>
        </p:nvSpPr>
        <p:spPr>
          <a:xfrm>
            <a:off x="1219200" y="1905000"/>
            <a:ext cx="7239000" cy="4191000"/>
          </a:xfrm>
        </p:spPr>
        <p:txBody>
          <a:bodyPr/>
          <a:lstStyle/>
          <a:p>
            <a:r>
              <a:rPr lang="en-US" altLang="zh-CN" sz="2400" dirty="0" smtClean="0">
                <a:ea typeface="宋体" pitchFamily="-105" charset="-122"/>
                <a:cs typeface="宋体" pitchFamily="-105" charset="-122"/>
              </a:rPr>
              <a:t>Preliminary margin/deposit rate for each respondent</a:t>
            </a:r>
          </a:p>
          <a:p>
            <a:r>
              <a:rPr lang="en-US" altLang="zh-CN" sz="2400" dirty="0" smtClean="0">
                <a:ea typeface="宋体" pitchFamily="-105" charset="-122"/>
                <a:cs typeface="宋体" pitchFamily="-105" charset="-122"/>
              </a:rPr>
              <a:t>Preliminary scope determination</a:t>
            </a:r>
          </a:p>
          <a:p>
            <a:r>
              <a:rPr lang="en-US" altLang="zh-CN" sz="2400" dirty="0" smtClean="0">
                <a:ea typeface="宋体" pitchFamily="-105" charset="-122"/>
                <a:cs typeface="宋体" pitchFamily="-105" charset="-122"/>
              </a:rPr>
              <a:t>Preliminary calculation methodologies</a:t>
            </a:r>
          </a:p>
          <a:p>
            <a:r>
              <a:rPr lang="en-US" altLang="zh-CN" sz="2400" dirty="0" smtClean="0">
                <a:ea typeface="宋体" pitchFamily="-105" charset="-122"/>
                <a:cs typeface="宋体" pitchFamily="-105" charset="-122"/>
              </a:rPr>
              <a:t>Preliminary “All-Others” rate</a:t>
            </a:r>
          </a:p>
          <a:p>
            <a:r>
              <a:rPr lang="en-US" altLang="zh-CN" sz="2400" dirty="0" smtClean="0">
                <a:ea typeface="宋体" pitchFamily="-105" charset="-122"/>
                <a:cs typeface="宋体" pitchFamily="-105" charset="-122"/>
              </a:rPr>
              <a:t>Suspension of liquidation (if affirmative)</a:t>
            </a:r>
          </a:p>
          <a:p>
            <a:endParaRPr lang="en-US" altLang="zh-CN" sz="2400" dirty="0">
              <a:ea typeface="宋体" pitchFamily="-105" charset="-122"/>
              <a:cs typeface="宋体" pitchFamily="-105" charset="-122"/>
            </a:endParaRPr>
          </a:p>
          <a:p>
            <a:r>
              <a:rPr lang="en-US" altLang="zh-CN" sz="2400" dirty="0" smtClean="0">
                <a:ea typeface="宋体" pitchFamily="-105" charset="-122"/>
                <a:cs typeface="宋体" pitchFamily="-105" charset="-122"/>
              </a:rPr>
              <a:t>Commerce negative preliminary determination does </a:t>
            </a:r>
            <a:r>
              <a:rPr lang="en-US" altLang="zh-CN" sz="2400" u="sng" dirty="0" smtClean="0">
                <a:ea typeface="宋体" pitchFamily="-105" charset="-122"/>
                <a:cs typeface="宋体" pitchFamily="-105" charset="-122"/>
              </a:rPr>
              <a:t>not</a:t>
            </a:r>
            <a:r>
              <a:rPr lang="en-US" altLang="zh-CN" sz="2400" dirty="0" smtClean="0">
                <a:ea typeface="宋体" pitchFamily="-105" charset="-122"/>
                <a:cs typeface="宋体" pitchFamily="-105" charset="-122"/>
              </a:rPr>
              <a:t> end the investigation.</a:t>
            </a:r>
          </a:p>
          <a:p>
            <a:endParaRPr lang="en-US" sz="2400" dirty="0" smtClean="0"/>
          </a:p>
        </p:txBody>
      </p:sp>
      <p:sp>
        <p:nvSpPr>
          <p:cNvPr id="7" name="Slide Number Placeholder 6"/>
          <p:cNvSpPr>
            <a:spLocks noGrp="1"/>
          </p:cNvSpPr>
          <p:nvPr>
            <p:ph type="sldNum" sz="quarter" idx="12"/>
          </p:nvPr>
        </p:nvSpPr>
        <p:spPr/>
        <p:txBody>
          <a:bodyPr/>
          <a:lstStyle/>
          <a:p>
            <a:pPr>
              <a:defRPr/>
            </a:pPr>
            <a:fld id="{173B6414-7B13-6141-BFFA-0FED8EF3D3C4}" type="slidenum">
              <a:rPr lang="en-US"/>
              <a:pPr>
                <a:defRPr/>
              </a:pPr>
              <a:t>35</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0" y="0"/>
            <a:ext cx="9144000" cy="1371600"/>
          </a:xfrm>
        </p:spPr>
        <p:txBody>
          <a:bodyPr/>
          <a:lstStyle/>
          <a:p>
            <a:r>
              <a:rPr lang="en-US" altLang="zh-CN" sz="3600" smtClean="0">
                <a:ea typeface="宋体" pitchFamily="-105" charset="-122"/>
                <a:cs typeface="宋体" pitchFamily="-105" charset="-122"/>
              </a:rPr>
              <a:t>Bond/Deposit Requirements Imposed After Issuance of a Preliminary Determination</a:t>
            </a:r>
            <a:endParaRPr lang="zh-CN" altLang="en-US" sz="3600" smtClean="0">
              <a:ea typeface="宋体" pitchFamily="-105" charset="-122"/>
              <a:cs typeface="宋体" pitchFamily="-105" charset="-122"/>
            </a:endParaRPr>
          </a:p>
        </p:txBody>
      </p:sp>
      <p:sp>
        <p:nvSpPr>
          <p:cNvPr id="125955" name="Rectangle 3"/>
          <p:cNvSpPr>
            <a:spLocks noGrp="1" noChangeArrowheads="1"/>
          </p:cNvSpPr>
          <p:nvPr>
            <p:ph idx="1"/>
          </p:nvPr>
        </p:nvSpPr>
        <p:spPr>
          <a:xfrm>
            <a:off x="838200" y="1828800"/>
            <a:ext cx="7772400" cy="5181600"/>
          </a:xfrm>
        </p:spPr>
        <p:txBody>
          <a:bodyPr/>
          <a:lstStyle/>
          <a:p>
            <a:r>
              <a:rPr lang="en-US" altLang="zh-CN" sz="2800" smtClean="0">
                <a:ea typeface="宋体" pitchFamily="-105" charset="-122"/>
                <a:cs typeface="宋体" pitchFamily="-105" charset="-122"/>
              </a:rPr>
              <a:t>On the date of the publication of an affirmative preliminary determination in the </a:t>
            </a:r>
            <a:r>
              <a:rPr lang="en-US" altLang="zh-CN" sz="2800" i="1" smtClean="0">
                <a:ea typeface="宋体" pitchFamily="-105" charset="-122"/>
                <a:cs typeface="宋体" pitchFamily="-105" charset="-122"/>
              </a:rPr>
              <a:t>Federal Register</a:t>
            </a:r>
            <a:r>
              <a:rPr lang="en-US" altLang="zh-CN" sz="2800" smtClean="0">
                <a:ea typeface="宋体" pitchFamily="-105" charset="-122"/>
                <a:cs typeface="宋体" pitchFamily="-105" charset="-122"/>
              </a:rPr>
              <a:t> and at the request of Commerce, U.S. Customs and Border Protection will suspend liquidation of entries of the product under investigation and begin collecting a deposit of estimated AD or CVD duties based on the preliminary margin Commerce published.</a:t>
            </a:r>
          </a:p>
          <a:p>
            <a:pPr>
              <a:buFontTx/>
              <a:buNone/>
            </a:pPr>
            <a:endParaRPr lang="en-US" altLang="zh-CN" sz="2800" smtClean="0">
              <a:ea typeface="宋体" pitchFamily="-105" charset="-122"/>
              <a:cs typeface="宋体" pitchFamily="-105" charset="-122"/>
            </a:endParaRPr>
          </a:p>
        </p:txBody>
      </p:sp>
      <p:sp>
        <p:nvSpPr>
          <p:cNvPr id="8" name="Slide Number Placeholder 7"/>
          <p:cNvSpPr>
            <a:spLocks noGrp="1"/>
          </p:cNvSpPr>
          <p:nvPr>
            <p:ph type="sldNum" sz="quarter" idx="12"/>
          </p:nvPr>
        </p:nvSpPr>
        <p:spPr/>
        <p:txBody>
          <a:bodyPr/>
          <a:lstStyle/>
          <a:p>
            <a:pPr>
              <a:defRPr/>
            </a:pPr>
            <a:fld id="{23DA0BC6-7E68-7D4B-84BE-AAC902991FEC}" type="slidenum">
              <a:rPr lang="en-US"/>
              <a:pPr>
                <a:defRPr/>
              </a:pPr>
              <a:t>36</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152400"/>
            <a:ext cx="9144000" cy="914400"/>
          </a:xfrm>
        </p:spPr>
        <p:txBody>
          <a:bodyPr rtlCol="0">
            <a:normAutofit fontScale="90000"/>
          </a:bodyPr>
          <a:lstStyle/>
          <a:p>
            <a:pPr fontAlgn="auto">
              <a:spcAft>
                <a:spcPts val="0"/>
              </a:spcAft>
              <a:defRPr/>
            </a:pPr>
            <a:r>
              <a:rPr lang="en-US" altLang="zh-CN" sz="3600" smtClean="0">
                <a:ea typeface="宋体" charset="-122"/>
                <a:cs typeface="宋体" charset="-122"/>
              </a:rPr>
              <a:t>Bond/Deposit Requirements Imposed After Issuance of a Preliminary Determination</a:t>
            </a:r>
            <a:endParaRPr lang="en-US" sz="3600" smtClean="0">
              <a:ea typeface="宋体" charset="-122"/>
              <a:cs typeface="宋体" charset="-122"/>
            </a:endParaRPr>
          </a:p>
        </p:txBody>
      </p:sp>
      <p:sp>
        <p:nvSpPr>
          <p:cNvPr id="128003" name="Rectangle 3"/>
          <p:cNvSpPr>
            <a:spLocks noGrp="1" noChangeArrowheads="1"/>
          </p:cNvSpPr>
          <p:nvPr>
            <p:ph idx="1"/>
          </p:nvPr>
        </p:nvSpPr>
        <p:spPr/>
        <p:txBody>
          <a:bodyPr/>
          <a:lstStyle/>
          <a:p>
            <a:r>
              <a:rPr lang="en-US" sz="2800" smtClean="0"/>
              <a:t>Until the publication in the </a:t>
            </a:r>
            <a:r>
              <a:rPr lang="en-US" sz="2800" i="1" smtClean="0"/>
              <a:t>Federal Register</a:t>
            </a:r>
            <a:r>
              <a:rPr lang="en-US" sz="2800" smtClean="0"/>
              <a:t> of an AD or CVD order following an affirmative determination by the ITC, the importer has the option of posting a bond or cash deposit for estimated AD duties.</a:t>
            </a:r>
          </a:p>
        </p:txBody>
      </p:sp>
      <p:sp>
        <p:nvSpPr>
          <p:cNvPr id="8" name="Slide Number Placeholder 7"/>
          <p:cNvSpPr>
            <a:spLocks noGrp="1"/>
          </p:cNvSpPr>
          <p:nvPr>
            <p:ph type="sldNum" sz="quarter" idx="12"/>
          </p:nvPr>
        </p:nvSpPr>
        <p:spPr/>
        <p:txBody>
          <a:bodyPr/>
          <a:lstStyle/>
          <a:p>
            <a:pPr>
              <a:defRPr/>
            </a:pPr>
            <a:fld id="{9CC62317-852F-F448-B4C7-E6A4179BFFB0}" type="slidenum">
              <a:rPr lang="en-US"/>
              <a:pPr>
                <a:defRPr/>
              </a:pPr>
              <a:t>37</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Verification </a:t>
            </a:r>
            <a:endParaRPr lang="en-US" sz="3600" smtClean="0">
              <a:ea typeface="宋体" pitchFamily="-105" charset="-122"/>
              <a:cs typeface="宋体" pitchFamily="-105" charset="-122"/>
            </a:endParaRPr>
          </a:p>
        </p:txBody>
      </p:sp>
      <p:sp>
        <p:nvSpPr>
          <p:cNvPr id="130051" name="Rectangle 3"/>
          <p:cNvSpPr>
            <a:spLocks noGrp="1" noChangeArrowheads="1"/>
          </p:cNvSpPr>
          <p:nvPr>
            <p:ph idx="1"/>
          </p:nvPr>
        </p:nvSpPr>
        <p:spPr>
          <a:xfrm>
            <a:off x="1066800" y="1447800"/>
            <a:ext cx="7620000" cy="4648200"/>
          </a:xfrm>
        </p:spPr>
        <p:txBody>
          <a:bodyPr/>
          <a:lstStyle/>
          <a:p>
            <a:pPr>
              <a:lnSpc>
                <a:spcPct val="90000"/>
              </a:lnSpc>
            </a:pPr>
            <a:r>
              <a:rPr lang="en-US" altLang="zh-CN" sz="2400" smtClean="0">
                <a:solidFill>
                  <a:srgbClr val="000000"/>
                </a:solidFill>
                <a:ea typeface="宋体" pitchFamily="-105" charset="-122"/>
                <a:cs typeface="宋体" pitchFamily="-105" charset="-122"/>
              </a:rPr>
              <a:t>Commerce conducts extensive examination of company books and records to confirm the accuracy and completeness of the submitted data:</a:t>
            </a:r>
          </a:p>
          <a:p>
            <a:pPr lvl="1">
              <a:lnSpc>
                <a:spcPct val="90000"/>
              </a:lnSpc>
            </a:pPr>
            <a:r>
              <a:rPr lang="en-US" altLang="zh-CN" sz="2400" smtClean="0">
                <a:solidFill>
                  <a:srgbClr val="000000"/>
                </a:solidFill>
                <a:ea typeface="宋体" pitchFamily="-105" charset="-122"/>
                <a:cs typeface="宋体" pitchFamily="-105" charset="-122"/>
              </a:rPr>
              <a:t>All subject merchandise sold during the period of investigation was reported.</a:t>
            </a:r>
          </a:p>
          <a:p>
            <a:pPr lvl="1">
              <a:lnSpc>
                <a:spcPct val="90000"/>
              </a:lnSpc>
            </a:pPr>
            <a:r>
              <a:rPr lang="en-US" altLang="zh-CN" sz="2400" smtClean="0">
                <a:solidFill>
                  <a:srgbClr val="000000"/>
                </a:solidFill>
                <a:ea typeface="宋体" pitchFamily="-105" charset="-122"/>
                <a:cs typeface="宋体" pitchFamily="-105" charset="-122"/>
              </a:rPr>
              <a:t>Submitted sales are recorded in company accounts.</a:t>
            </a:r>
          </a:p>
          <a:p>
            <a:pPr lvl="1">
              <a:lnSpc>
                <a:spcPct val="90000"/>
              </a:lnSpc>
            </a:pPr>
            <a:r>
              <a:rPr lang="en-US" altLang="zh-CN" sz="2400" smtClean="0">
                <a:solidFill>
                  <a:srgbClr val="000000"/>
                </a:solidFill>
                <a:ea typeface="宋体" pitchFamily="-105" charset="-122"/>
                <a:cs typeface="宋体" pitchFamily="-105" charset="-122"/>
              </a:rPr>
              <a:t>Data for individual transactions are correct.</a:t>
            </a:r>
          </a:p>
          <a:p>
            <a:pPr lvl="1">
              <a:lnSpc>
                <a:spcPct val="90000"/>
              </a:lnSpc>
            </a:pPr>
            <a:r>
              <a:rPr lang="en-US" altLang="zh-CN" sz="2400" smtClean="0">
                <a:solidFill>
                  <a:srgbClr val="000000"/>
                </a:solidFill>
                <a:ea typeface="宋体" pitchFamily="-105" charset="-122"/>
                <a:cs typeface="宋体" pitchFamily="-105" charset="-122"/>
              </a:rPr>
              <a:t>Cost data and/or factors-of-production data are complete.</a:t>
            </a:r>
          </a:p>
          <a:p>
            <a:pPr lvl="1">
              <a:lnSpc>
                <a:spcPct val="90000"/>
              </a:lnSpc>
            </a:pPr>
            <a:r>
              <a:rPr lang="en-US" altLang="zh-CN" sz="2400" smtClean="0">
                <a:solidFill>
                  <a:srgbClr val="000000"/>
                </a:solidFill>
                <a:ea typeface="宋体" pitchFamily="-105" charset="-122"/>
                <a:cs typeface="宋体" pitchFamily="-105" charset="-122"/>
              </a:rPr>
              <a:t>Charges and adjustments are supported by respondent’s records.</a:t>
            </a:r>
          </a:p>
          <a:p>
            <a:pPr lvl="1">
              <a:lnSpc>
                <a:spcPct val="90000"/>
              </a:lnSpc>
            </a:pPr>
            <a:r>
              <a:rPr lang="en-US" sz="2400" smtClean="0">
                <a:solidFill>
                  <a:srgbClr val="000000"/>
                </a:solidFill>
                <a:ea typeface="宋体" pitchFamily="-105" charset="-122"/>
                <a:cs typeface="宋体" pitchFamily="-105" charset="-122"/>
              </a:rPr>
              <a:t>Confirm accuracy of reported subsidies received</a:t>
            </a:r>
            <a:endParaRPr lang="en-US" sz="2400" smtClean="0"/>
          </a:p>
        </p:txBody>
      </p:sp>
      <p:sp>
        <p:nvSpPr>
          <p:cNvPr id="7" name="Slide Number Placeholder 6"/>
          <p:cNvSpPr>
            <a:spLocks noGrp="1"/>
          </p:cNvSpPr>
          <p:nvPr>
            <p:ph type="sldNum" sz="quarter" idx="12"/>
          </p:nvPr>
        </p:nvSpPr>
        <p:spPr/>
        <p:txBody>
          <a:bodyPr/>
          <a:lstStyle/>
          <a:p>
            <a:pPr>
              <a:defRPr/>
            </a:pPr>
            <a:fld id="{26256D3C-313F-A242-B223-0CF3D694139E}" type="slidenum">
              <a:rPr lang="en-US"/>
              <a:pPr>
                <a:defRPr/>
              </a:pPr>
              <a:t>38</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1026"/>
          <p:cNvSpPr>
            <a:spLocks noGrp="1" noChangeArrowheads="1"/>
          </p:cNvSpPr>
          <p:nvPr>
            <p:ph type="title"/>
          </p:nvPr>
        </p:nvSpPr>
        <p:spPr>
          <a:xfrm>
            <a:off x="0" y="0"/>
            <a:ext cx="8763000" cy="1219200"/>
          </a:xfrm>
        </p:spPr>
        <p:txBody>
          <a:bodyPr/>
          <a:lstStyle/>
          <a:p>
            <a:r>
              <a:rPr lang="en-US" sz="3600" smtClean="0"/>
              <a:t>Activities Leading up to Final Determination</a:t>
            </a:r>
          </a:p>
        </p:txBody>
      </p:sp>
      <p:sp>
        <p:nvSpPr>
          <p:cNvPr id="132099" name="Rectangle 1027"/>
          <p:cNvSpPr>
            <a:spLocks noGrp="1" noChangeArrowheads="1"/>
          </p:cNvSpPr>
          <p:nvPr>
            <p:ph idx="1"/>
          </p:nvPr>
        </p:nvSpPr>
        <p:spPr>
          <a:xfrm>
            <a:off x="914400" y="1905000"/>
            <a:ext cx="7772400" cy="4114800"/>
          </a:xfrm>
        </p:spPr>
        <p:txBody>
          <a:bodyPr/>
          <a:lstStyle/>
          <a:p>
            <a:r>
              <a:rPr lang="en-US" sz="2800" smtClean="0"/>
              <a:t>Verifications conducted</a:t>
            </a:r>
          </a:p>
          <a:p>
            <a:r>
              <a:rPr lang="en-US" sz="2800" smtClean="0"/>
              <a:t>Verification reports issued</a:t>
            </a:r>
          </a:p>
          <a:p>
            <a:r>
              <a:rPr lang="en-US" sz="2800" smtClean="0"/>
              <a:t>Petitioners and respondents submit briefs and rebuttal briefs</a:t>
            </a:r>
          </a:p>
          <a:p>
            <a:r>
              <a:rPr lang="en-US" sz="2800" smtClean="0"/>
              <a:t>A hearing is conducted if requested</a:t>
            </a:r>
          </a:p>
          <a:p>
            <a:pPr>
              <a:buFontTx/>
              <a:buNone/>
            </a:pPr>
            <a:endParaRPr lang="en-US" smtClean="0"/>
          </a:p>
        </p:txBody>
      </p:sp>
      <p:sp>
        <p:nvSpPr>
          <p:cNvPr id="8" name="Slide Number Placeholder 7"/>
          <p:cNvSpPr>
            <a:spLocks noGrp="1"/>
          </p:cNvSpPr>
          <p:nvPr>
            <p:ph type="sldNum" sz="quarter" idx="12"/>
          </p:nvPr>
        </p:nvSpPr>
        <p:spPr/>
        <p:txBody>
          <a:bodyPr/>
          <a:lstStyle/>
          <a:p>
            <a:pPr>
              <a:defRPr/>
            </a:pPr>
            <a:fld id="{699BE733-4208-D24C-8438-09A8BD005F15}" type="slidenum">
              <a:rPr lang="en-US"/>
              <a:pPr>
                <a:defRPr/>
              </a:pPr>
              <a:t>39</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692B885F-5A3F-0242-8FA3-313C1AEF8DC8}" type="slidenum">
              <a:rPr lang="en-US"/>
              <a:pPr>
                <a:defRPr/>
              </a:pPr>
              <a:t>4</a:t>
            </a:fld>
            <a:endParaRPr lang="en-US" sz="1400">
              <a:latin typeface="Georgia" charset="0"/>
            </a:endParaRPr>
          </a:p>
        </p:txBody>
      </p:sp>
      <p:sp>
        <p:nvSpPr>
          <p:cNvPr id="15364" name="Rectangle 2"/>
          <p:cNvSpPr>
            <a:spLocks noGrp="1" noChangeArrowheads="1"/>
          </p:cNvSpPr>
          <p:nvPr>
            <p:ph type="ctrTitle" idx="4294967295"/>
          </p:nvPr>
        </p:nvSpPr>
        <p:spPr>
          <a:xfrm>
            <a:off x="533400" y="1447800"/>
            <a:ext cx="8229600" cy="2971800"/>
          </a:xfrm>
        </p:spPr>
        <p:txBody>
          <a:bodyPr rtlCol="0">
            <a:normAutofit/>
          </a:bodyPr>
          <a:lstStyle/>
          <a:p>
            <a:pPr fontAlgn="auto">
              <a:spcAft>
                <a:spcPts val="0"/>
              </a:spcAft>
              <a:defRPr/>
            </a:pPr>
            <a:r>
              <a:rPr lang="en-US" dirty="0" smtClean="0">
                <a:latin typeface="+mn-lt"/>
                <a:ea typeface="+mj-ea"/>
                <a:cs typeface="+mj-cs"/>
              </a:rPr>
              <a:t>What is an </a:t>
            </a:r>
            <a:br>
              <a:rPr lang="en-US" dirty="0" smtClean="0">
                <a:latin typeface="+mn-lt"/>
                <a:ea typeface="+mj-ea"/>
                <a:cs typeface="+mj-cs"/>
              </a:rPr>
            </a:br>
            <a:r>
              <a:rPr lang="en-US" dirty="0" smtClean="0">
                <a:latin typeface="+mn-lt"/>
                <a:ea typeface="+mj-ea"/>
                <a:cs typeface="+mj-cs"/>
              </a:rPr>
              <a:t>Antidumping Duty?</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altLang="zh-CN" sz="3600" dirty="0" smtClean="0">
                <a:ea typeface="宋体" pitchFamily="-105" charset="-122"/>
                <a:cs typeface="宋体" pitchFamily="-105" charset="-122"/>
              </a:rPr>
              <a:t>Commerce Final Determination</a:t>
            </a:r>
            <a:endParaRPr lang="en-US" sz="3600" dirty="0" smtClean="0">
              <a:ea typeface="宋体" pitchFamily="-105" charset="-122"/>
              <a:cs typeface="宋体" pitchFamily="-105" charset="-122"/>
            </a:endParaRPr>
          </a:p>
        </p:txBody>
      </p:sp>
      <p:sp>
        <p:nvSpPr>
          <p:cNvPr id="136195" name="Rectangle 3"/>
          <p:cNvSpPr>
            <a:spLocks noGrp="1" noChangeArrowheads="1"/>
          </p:cNvSpPr>
          <p:nvPr>
            <p:ph idx="1"/>
          </p:nvPr>
        </p:nvSpPr>
        <p:spPr>
          <a:xfrm>
            <a:off x="1219200" y="1524000"/>
            <a:ext cx="7239000" cy="4572000"/>
          </a:xfrm>
        </p:spPr>
        <p:txBody>
          <a:bodyPr/>
          <a:lstStyle/>
          <a:p>
            <a:r>
              <a:rPr lang="en-US" altLang="zh-CN" sz="2400" dirty="0" smtClean="0">
                <a:ea typeface="宋体" pitchFamily="-105" charset="-122"/>
                <a:cs typeface="宋体" pitchFamily="-105" charset="-122"/>
              </a:rPr>
              <a:t>Notification of continuation of suspension of liquidation, if final determination is affirmative</a:t>
            </a:r>
          </a:p>
          <a:p>
            <a:r>
              <a:rPr lang="en-US" altLang="zh-CN" sz="2400" dirty="0" smtClean="0">
                <a:ea typeface="宋体" pitchFamily="-105" charset="-122"/>
                <a:cs typeface="宋体" pitchFamily="-105" charset="-122"/>
              </a:rPr>
              <a:t>Notification of termination of suspension of liquidation, if final determination is negative</a:t>
            </a:r>
            <a:endParaRPr lang="zh-CN" altLang="en-US" sz="2400" dirty="0" smtClean="0">
              <a:ea typeface="宋体" pitchFamily="-105" charset="-122"/>
              <a:cs typeface="宋体" pitchFamily="-105" charset="-122"/>
            </a:endParaRPr>
          </a:p>
          <a:p>
            <a:r>
              <a:rPr lang="en-US" altLang="zh-CN" sz="2400" dirty="0" smtClean="0">
                <a:ea typeface="宋体" pitchFamily="-105" charset="-122"/>
                <a:cs typeface="宋体" pitchFamily="-105" charset="-122"/>
              </a:rPr>
              <a:t>Final decisions on issues and adjustments preliminarily decided in the preliminary determination</a:t>
            </a:r>
          </a:p>
          <a:p>
            <a:r>
              <a:rPr lang="en-US" altLang="zh-CN" sz="2400" dirty="0" smtClean="0">
                <a:ea typeface="宋体" pitchFamily="-105" charset="-122"/>
                <a:cs typeface="宋体" pitchFamily="-105" charset="-122"/>
              </a:rPr>
              <a:t>Summary and statement of Commerce position on each issue raised by parties in briefs, rebuttal briefs, and hearing</a:t>
            </a:r>
          </a:p>
          <a:p>
            <a:r>
              <a:rPr lang="en-US" altLang="zh-CN" sz="2400" dirty="0" smtClean="0">
                <a:ea typeface="宋体" pitchFamily="-105" charset="-122"/>
                <a:cs typeface="宋体" pitchFamily="-105" charset="-122"/>
              </a:rPr>
              <a:t>Department findings during investigation stage</a:t>
            </a:r>
            <a:endParaRPr lang="en-US" sz="2400" dirty="0" smtClean="0"/>
          </a:p>
        </p:txBody>
      </p:sp>
      <p:sp>
        <p:nvSpPr>
          <p:cNvPr id="7" name="Slide Number Placeholder 6"/>
          <p:cNvSpPr>
            <a:spLocks noGrp="1"/>
          </p:cNvSpPr>
          <p:nvPr>
            <p:ph type="sldNum" sz="quarter" idx="12"/>
          </p:nvPr>
        </p:nvSpPr>
        <p:spPr/>
        <p:txBody>
          <a:bodyPr/>
          <a:lstStyle/>
          <a:p>
            <a:pPr>
              <a:defRPr/>
            </a:pPr>
            <a:fld id="{A6615549-A5B3-C849-843A-4758D0559C18}" type="slidenum">
              <a:rPr lang="en-US"/>
              <a:pPr>
                <a:defRPr/>
              </a:pPr>
              <a:t>40</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76200" y="0"/>
            <a:ext cx="8915400" cy="1447800"/>
          </a:xfrm>
        </p:spPr>
        <p:txBody>
          <a:bodyPr/>
          <a:lstStyle/>
          <a:p>
            <a:r>
              <a:rPr lang="en-US" altLang="zh-CN" sz="3200" smtClean="0">
                <a:ea typeface="宋体" pitchFamily="-105" charset="-122"/>
                <a:cs typeface="宋体" pitchFamily="-105" charset="-122"/>
              </a:rPr>
              <a:t>Bond/Deposit Requirements Imposed After Issuance of a Final Determination by Commerce</a:t>
            </a:r>
          </a:p>
        </p:txBody>
      </p:sp>
      <p:sp>
        <p:nvSpPr>
          <p:cNvPr id="138243" name="Rectangle 3"/>
          <p:cNvSpPr>
            <a:spLocks noGrp="1" noChangeArrowheads="1"/>
          </p:cNvSpPr>
          <p:nvPr>
            <p:ph idx="1"/>
          </p:nvPr>
        </p:nvSpPr>
        <p:spPr>
          <a:xfrm>
            <a:off x="1295400" y="1981200"/>
            <a:ext cx="7620000" cy="4114800"/>
          </a:xfrm>
        </p:spPr>
        <p:txBody>
          <a:bodyPr/>
          <a:lstStyle/>
          <a:p>
            <a:r>
              <a:rPr lang="en-US" altLang="zh-CN" sz="2800" smtClean="0">
                <a:ea typeface="宋体" pitchFamily="-105" charset="-122"/>
                <a:cs typeface="宋体" pitchFamily="-105" charset="-122"/>
              </a:rPr>
              <a:t>Following an affirmative final determination, Commerce will instruct Customs to continue to suspend liquidation and collect bonds or deposits at the final rate.</a:t>
            </a:r>
          </a:p>
          <a:p>
            <a:endParaRPr lang="zh-CN" altLang="en-US" sz="2800" smtClean="0">
              <a:ea typeface="宋体" pitchFamily="-105" charset="-122"/>
              <a:cs typeface="宋体" pitchFamily="-105" charset="-122"/>
            </a:endParaRPr>
          </a:p>
          <a:p>
            <a:r>
              <a:rPr lang="en-US" altLang="zh-CN" sz="2800" smtClean="0">
                <a:ea typeface="宋体" pitchFamily="-105" charset="-122"/>
                <a:cs typeface="宋体" pitchFamily="-105" charset="-122"/>
              </a:rPr>
              <a:t>Commerce does not instruct Customs to apply the rate in the final determination retroactively to entries made between the preliminary and final determinations.</a:t>
            </a:r>
          </a:p>
        </p:txBody>
      </p:sp>
      <p:sp>
        <p:nvSpPr>
          <p:cNvPr id="8" name="Slide Number Placeholder 7"/>
          <p:cNvSpPr>
            <a:spLocks noGrp="1"/>
          </p:cNvSpPr>
          <p:nvPr>
            <p:ph type="sldNum" sz="quarter" idx="12"/>
          </p:nvPr>
        </p:nvSpPr>
        <p:spPr/>
        <p:txBody>
          <a:bodyPr/>
          <a:lstStyle/>
          <a:p>
            <a:pPr>
              <a:defRPr/>
            </a:pPr>
            <a:fld id="{91EDD4F1-D9C3-2047-828A-1A0FDC9AA39F}" type="slidenum">
              <a:rPr lang="en-US"/>
              <a:pPr>
                <a:defRPr/>
              </a:pPr>
              <a:t>41</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AD/CVD Order</a:t>
            </a:r>
            <a:endParaRPr lang="en-US" sz="3600" smtClean="0">
              <a:ea typeface="宋体" pitchFamily="-105" charset="-122"/>
              <a:cs typeface="宋体" pitchFamily="-105" charset="-122"/>
            </a:endParaRPr>
          </a:p>
        </p:txBody>
      </p:sp>
      <p:sp>
        <p:nvSpPr>
          <p:cNvPr id="80899" name="Rectangle 3"/>
          <p:cNvSpPr>
            <a:spLocks noGrp="1" noChangeArrowheads="1"/>
          </p:cNvSpPr>
          <p:nvPr>
            <p:ph idx="1"/>
          </p:nvPr>
        </p:nvSpPr>
        <p:spPr>
          <a:xfrm>
            <a:off x="914400" y="1524000"/>
            <a:ext cx="7924800" cy="4572000"/>
          </a:xfrm>
        </p:spPr>
        <p:txBody>
          <a:bodyPr rtlCol="0">
            <a:normAutofit lnSpcReduction="10000"/>
          </a:bodyPr>
          <a:lstStyle/>
          <a:p>
            <a:pPr fontAlgn="auto">
              <a:spcAft>
                <a:spcPts val="0"/>
              </a:spcAft>
              <a:buFont typeface="Arial"/>
              <a:buChar char="•"/>
              <a:defRPr/>
            </a:pPr>
            <a:r>
              <a:rPr lang="en-US" altLang="zh-CN" sz="2800" smtClean="0">
                <a:ea typeface="宋体" charset="-122"/>
                <a:cs typeface="宋体" charset="-122"/>
              </a:rPr>
              <a:t>What is an order?</a:t>
            </a:r>
          </a:p>
          <a:p>
            <a:pPr lvl="1" fontAlgn="auto">
              <a:spcAft>
                <a:spcPts val="0"/>
              </a:spcAft>
              <a:buFont typeface="Arial"/>
              <a:buChar char="–"/>
              <a:defRPr/>
            </a:pPr>
            <a:r>
              <a:rPr lang="en-US" altLang="zh-CN" sz="2400" smtClean="0">
                <a:ea typeface="宋体" charset="-122"/>
                <a:cs typeface="宋体" charset="-122"/>
              </a:rPr>
              <a:t>Public announcement that Commerce will instruct CBP to assess duties pursuant to the affirmative final determinations of Commerce and the ITC</a:t>
            </a:r>
          </a:p>
          <a:p>
            <a:pPr fontAlgn="auto">
              <a:spcAft>
                <a:spcPts val="0"/>
              </a:spcAft>
              <a:buFont typeface="Arial"/>
              <a:buChar char="•"/>
              <a:defRPr/>
            </a:pPr>
            <a:r>
              <a:rPr lang="en-US" altLang="zh-CN" sz="2800" smtClean="0">
                <a:ea typeface="宋体" charset="-122"/>
                <a:cs typeface="宋体" charset="-122"/>
              </a:rPr>
              <a:t>When are orders issued?</a:t>
            </a:r>
          </a:p>
          <a:p>
            <a:pPr lvl="1" fontAlgn="auto">
              <a:spcAft>
                <a:spcPts val="0"/>
              </a:spcAft>
              <a:buFont typeface="Arial"/>
              <a:buChar char="–"/>
              <a:defRPr/>
            </a:pPr>
            <a:r>
              <a:rPr lang="en-US" altLang="zh-CN" sz="2400" smtClean="0">
                <a:ea typeface="宋体" charset="-122"/>
                <a:cs typeface="宋体" charset="-122"/>
              </a:rPr>
              <a:t>Within 7 days after the ITC notifies Commerce of its affirmative injury determination</a:t>
            </a:r>
          </a:p>
          <a:p>
            <a:pPr fontAlgn="auto">
              <a:spcAft>
                <a:spcPts val="0"/>
              </a:spcAft>
              <a:buFont typeface="Arial"/>
              <a:buChar char="•"/>
              <a:defRPr/>
            </a:pPr>
            <a:r>
              <a:rPr lang="en-US" altLang="zh-CN" sz="2800" smtClean="0">
                <a:ea typeface="宋体" charset="-122"/>
                <a:cs typeface="宋体" charset="-122"/>
              </a:rPr>
              <a:t>What is the effect of an order?</a:t>
            </a:r>
            <a:endParaRPr lang="zh-CN" altLang="en-US" sz="2800" smtClean="0">
              <a:ea typeface="宋体" charset="-122"/>
              <a:cs typeface="宋体" charset="-122"/>
            </a:endParaRPr>
          </a:p>
          <a:p>
            <a:pPr lvl="1" fontAlgn="auto">
              <a:spcAft>
                <a:spcPts val="0"/>
              </a:spcAft>
              <a:buFont typeface="Arial"/>
              <a:buChar char="–"/>
              <a:defRPr/>
            </a:pPr>
            <a:r>
              <a:rPr lang="en-US" altLang="zh-CN" sz="2400" smtClean="0">
                <a:ea typeface="宋体" charset="-122"/>
                <a:cs typeface="宋体" charset="-122"/>
              </a:rPr>
              <a:t>Establishes date on which duty (cash deposit) requirement becomes effective; provides notice to parties and CBP that duties will be imposed</a:t>
            </a:r>
            <a:endParaRPr lang="en-US" sz="2400" smtClean="0">
              <a:ea typeface="+mn-ea"/>
            </a:endParaRPr>
          </a:p>
        </p:txBody>
      </p:sp>
      <p:sp>
        <p:nvSpPr>
          <p:cNvPr id="7" name="Slide Number Placeholder 6"/>
          <p:cNvSpPr>
            <a:spLocks noGrp="1"/>
          </p:cNvSpPr>
          <p:nvPr>
            <p:ph type="sldNum" sz="quarter" idx="12"/>
          </p:nvPr>
        </p:nvSpPr>
        <p:spPr/>
        <p:txBody>
          <a:bodyPr/>
          <a:lstStyle/>
          <a:p>
            <a:pPr>
              <a:defRPr/>
            </a:pPr>
            <a:fld id="{AF4C0777-4FBF-E346-898A-40B01198EABD}" type="slidenum">
              <a:rPr lang="en-US"/>
              <a:pPr>
                <a:defRPr/>
              </a:pPr>
              <a:t>42</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52400" y="152400"/>
            <a:ext cx="8458200" cy="914400"/>
          </a:xfrm>
        </p:spPr>
        <p:txBody>
          <a:bodyPr rtlCol="0">
            <a:normAutofit fontScale="90000"/>
          </a:bodyPr>
          <a:lstStyle/>
          <a:p>
            <a:pPr fontAlgn="auto">
              <a:spcAft>
                <a:spcPts val="0"/>
              </a:spcAft>
              <a:defRPr/>
            </a:pPr>
            <a:r>
              <a:rPr lang="en-US" altLang="zh-CN" sz="3600" smtClean="0">
                <a:ea typeface="宋体" charset="-122"/>
                <a:cs typeface="宋体" charset="-122"/>
              </a:rPr>
              <a:t>Recourse Following Final Determination and/or Order</a:t>
            </a:r>
            <a:endParaRPr lang="en-US" sz="3600" smtClean="0">
              <a:ea typeface="宋体" charset="-122"/>
              <a:cs typeface="宋体" charset="-122"/>
            </a:endParaRPr>
          </a:p>
        </p:txBody>
      </p:sp>
      <p:sp>
        <p:nvSpPr>
          <p:cNvPr id="142339" name="Rectangle 3"/>
          <p:cNvSpPr>
            <a:spLocks noGrp="1" noChangeArrowheads="1"/>
          </p:cNvSpPr>
          <p:nvPr>
            <p:ph idx="1"/>
          </p:nvPr>
        </p:nvSpPr>
        <p:spPr>
          <a:xfrm>
            <a:off x="1219200" y="1524000"/>
            <a:ext cx="7239000" cy="4343400"/>
          </a:xfrm>
        </p:spPr>
        <p:txBody>
          <a:bodyPr/>
          <a:lstStyle/>
          <a:p>
            <a:r>
              <a:rPr lang="en-US" altLang="zh-CN" sz="2400" dirty="0" smtClean="0">
                <a:ea typeface="宋体" pitchFamily="-105" charset="-122"/>
                <a:cs typeface="宋体" pitchFamily="-105" charset="-122"/>
              </a:rPr>
              <a:t>Seek correction of ministerial errors</a:t>
            </a:r>
          </a:p>
          <a:p>
            <a:r>
              <a:rPr lang="en-US" altLang="zh-CN" sz="2400" dirty="0" smtClean="0">
                <a:ea typeface="宋体" pitchFamily="-105" charset="-122"/>
                <a:cs typeface="宋体" pitchFamily="-105" charset="-122"/>
              </a:rPr>
              <a:t>Appeal decision to Court of International Trade (CIT) </a:t>
            </a:r>
          </a:p>
          <a:p>
            <a:r>
              <a:rPr lang="en-US" altLang="zh-CN" sz="2400" dirty="0" smtClean="0">
                <a:ea typeface="宋体" pitchFamily="-105" charset="-122"/>
                <a:cs typeface="宋体" pitchFamily="-105" charset="-122"/>
              </a:rPr>
              <a:t>Appeal to NAFTA panel in cases involving Mexico and Canada</a:t>
            </a:r>
          </a:p>
          <a:p>
            <a:r>
              <a:rPr lang="en-US" altLang="zh-CN" sz="2400" dirty="0" smtClean="0">
                <a:ea typeface="宋体" pitchFamily="-105" charset="-122"/>
                <a:cs typeface="宋体" pitchFamily="-105" charset="-122"/>
              </a:rPr>
              <a:t>WTO Appeal</a:t>
            </a:r>
            <a:endParaRPr lang="en-US" sz="2400" dirty="0" smtClean="0"/>
          </a:p>
          <a:p>
            <a:r>
              <a:rPr lang="en-US" altLang="zh-CN" sz="2400" dirty="0" smtClean="0">
                <a:ea typeface="宋体" pitchFamily="-105" charset="-122"/>
                <a:cs typeface="宋体" pitchFamily="-105" charset="-122"/>
              </a:rPr>
              <a:t>Request for administrative review</a:t>
            </a:r>
          </a:p>
          <a:p>
            <a:r>
              <a:rPr lang="en-US" altLang="zh-CN" sz="2400" dirty="0" smtClean="0">
                <a:ea typeface="宋体" pitchFamily="-105" charset="-122"/>
                <a:cs typeface="宋体" pitchFamily="-105" charset="-122"/>
              </a:rPr>
              <a:t>Request for new shipper review</a:t>
            </a:r>
          </a:p>
          <a:p>
            <a:r>
              <a:rPr lang="en-US" altLang="zh-CN" sz="2400" dirty="0" smtClean="0">
                <a:ea typeface="宋体" pitchFamily="-105" charset="-122"/>
                <a:cs typeface="宋体" pitchFamily="-105" charset="-122"/>
              </a:rPr>
              <a:t>Request for scope inquiry</a:t>
            </a:r>
          </a:p>
        </p:txBody>
      </p:sp>
      <p:sp>
        <p:nvSpPr>
          <p:cNvPr id="7" name="Slide Number Placeholder 6"/>
          <p:cNvSpPr>
            <a:spLocks noGrp="1"/>
          </p:cNvSpPr>
          <p:nvPr>
            <p:ph type="sldNum" sz="quarter" idx="12"/>
          </p:nvPr>
        </p:nvSpPr>
        <p:spPr/>
        <p:txBody>
          <a:bodyPr/>
          <a:lstStyle/>
          <a:p>
            <a:pPr>
              <a:defRPr/>
            </a:pPr>
            <a:fld id="{26E14376-8AD7-C845-9B10-D82B8A8CE838}" type="slidenum">
              <a:rPr lang="en-US"/>
              <a:pPr>
                <a:defRPr/>
              </a:pPr>
              <a:t>43</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52400" y="152400"/>
            <a:ext cx="8534400" cy="1219200"/>
          </a:xfrm>
        </p:spPr>
        <p:txBody>
          <a:bodyPr/>
          <a:lstStyle/>
          <a:p>
            <a:r>
              <a:rPr lang="en-US" altLang="zh-CN" sz="3600" smtClean="0">
                <a:ea typeface="宋体" pitchFamily="-105" charset="-122"/>
                <a:cs typeface="宋体" pitchFamily="-105" charset="-122"/>
              </a:rPr>
              <a:t>Administrative Reviews—How to Comply with the AD/CVD Law</a:t>
            </a:r>
            <a:endParaRPr lang="en-US" sz="3600" smtClean="0">
              <a:ea typeface="宋体" pitchFamily="-105" charset="-122"/>
              <a:cs typeface="宋体" pitchFamily="-105" charset="-122"/>
            </a:endParaRPr>
          </a:p>
        </p:txBody>
      </p:sp>
      <p:sp>
        <p:nvSpPr>
          <p:cNvPr id="144387" name="Rectangle 3"/>
          <p:cNvSpPr>
            <a:spLocks noGrp="1" noChangeArrowheads="1"/>
          </p:cNvSpPr>
          <p:nvPr>
            <p:ph idx="1"/>
          </p:nvPr>
        </p:nvSpPr>
        <p:spPr/>
        <p:txBody>
          <a:bodyPr/>
          <a:lstStyle/>
          <a:p>
            <a:pPr marL="609600" indent="-609600"/>
            <a:r>
              <a:rPr lang="en-US" altLang="zh-CN" sz="2800" smtClean="0">
                <a:ea typeface="宋体" pitchFamily="-105" charset="-122"/>
                <a:cs typeface="宋体" pitchFamily="-105" charset="-122"/>
              </a:rPr>
              <a:t>Purpose</a:t>
            </a:r>
          </a:p>
          <a:p>
            <a:pPr marL="990600" lvl="1" indent="-533400">
              <a:buFontTx/>
              <a:buNone/>
            </a:pPr>
            <a:r>
              <a:rPr lang="en-US" altLang="zh-CN" sz="2400" smtClean="0">
                <a:ea typeface="宋体" pitchFamily="-105" charset="-122"/>
                <a:cs typeface="宋体" pitchFamily="-105" charset="-122"/>
              </a:rPr>
              <a:t>1.	Determine amount of AD or CVD duties to assess on entries during a specific period of review. </a:t>
            </a:r>
          </a:p>
          <a:p>
            <a:pPr marL="990600" lvl="1" indent="-533400">
              <a:buFontTx/>
              <a:buNone/>
            </a:pPr>
            <a:endParaRPr lang="en-US" altLang="zh-CN" sz="1400" smtClean="0">
              <a:ea typeface="宋体" pitchFamily="-105" charset="-122"/>
              <a:cs typeface="宋体" pitchFamily="-105" charset="-122"/>
            </a:endParaRPr>
          </a:p>
          <a:p>
            <a:pPr marL="990600" lvl="1" indent="-533400">
              <a:buFontTx/>
              <a:buNone/>
            </a:pPr>
            <a:r>
              <a:rPr lang="en-US" altLang="zh-CN" sz="2400" smtClean="0">
                <a:ea typeface="宋体" pitchFamily="-105" charset="-122"/>
                <a:cs typeface="宋体" pitchFamily="-105" charset="-122"/>
              </a:rPr>
              <a:t>2.	Establish new deposit rates for prospective application.</a:t>
            </a:r>
          </a:p>
          <a:p>
            <a:pPr marL="990600" lvl="1" indent="-533400"/>
            <a:endParaRPr lang="en-US" sz="2400" smtClean="0">
              <a:ea typeface="宋体" pitchFamily="-105" charset="-122"/>
              <a:cs typeface="宋体" pitchFamily="-105" charset="-122"/>
            </a:endParaRPr>
          </a:p>
        </p:txBody>
      </p:sp>
      <p:sp>
        <p:nvSpPr>
          <p:cNvPr id="8" name="Slide Number Placeholder 7"/>
          <p:cNvSpPr>
            <a:spLocks noGrp="1"/>
          </p:cNvSpPr>
          <p:nvPr>
            <p:ph type="sldNum" sz="quarter" idx="12"/>
          </p:nvPr>
        </p:nvSpPr>
        <p:spPr/>
        <p:txBody>
          <a:bodyPr/>
          <a:lstStyle/>
          <a:p>
            <a:pPr>
              <a:defRPr/>
            </a:pPr>
            <a:fld id="{9B5342DF-313C-C546-8A97-193B2F970705}" type="slidenum">
              <a:rPr lang="en-US"/>
              <a:pPr>
                <a:defRPr/>
              </a:pPr>
              <a:t>44</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altLang="zh-CN" sz="3600" dirty="0" smtClean="0">
                <a:ea typeface="宋体" pitchFamily="-105" charset="-122"/>
                <a:cs typeface="宋体" pitchFamily="-105" charset="-122"/>
              </a:rPr>
              <a:t>Retrospective System</a:t>
            </a:r>
            <a:endParaRPr lang="en-US" sz="3600" dirty="0" smtClean="0">
              <a:ea typeface="宋体" pitchFamily="-105" charset="-122"/>
              <a:cs typeface="宋体" pitchFamily="-105" charset="-122"/>
            </a:endParaRPr>
          </a:p>
        </p:txBody>
      </p:sp>
      <p:sp>
        <p:nvSpPr>
          <p:cNvPr id="146435" name="Rectangle 3"/>
          <p:cNvSpPr>
            <a:spLocks noGrp="1" noChangeArrowheads="1"/>
          </p:cNvSpPr>
          <p:nvPr>
            <p:ph idx="1"/>
          </p:nvPr>
        </p:nvSpPr>
        <p:spPr/>
        <p:txBody>
          <a:bodyPr/>
          <a:lstStyle/>
          <a:p>
            <a:r>
              <a:rPr lang="en-US" altLang="zh-CN" sz="2400" dirty="0" smtClean="0">
                <a:ea typeface="宋体" pitchFamily="-105" charset="-122"/>
                <a:cs typeface="宋体" pitchFamily="-105" charset="-122"/>
              </a:rPr>
              <a:t>The U.S. antidumping and countervailing duty regime is a retrospective system.</a:t>
            </a:r>
          </a:p>
          <a:p>
            <a:r>
              <a:rPr lang="en-US" altLang="zh-CN" sz="2400" dirty="0" smtClean="0">
                <a:ea typeface="宋体" pitchFamily="-105" charset="-122"/>
                <a:cs typeface="宋体" pitchFamily="-105" charset="-122"/>
              </a:rPr>
              <a:t> The retrospective duty-assessment system allows the assessed duties to be calculated on the actual sales of the merchandise.</a:t>
            </a:r>
          </a:p>
          <a:p>
            <a:r>
              <a:rPr lang="en-US" altLang="zh-CN" sz="2400" dirty="0" smtClean="0">
                <a:ea typeface="宋体" pitchFamily="-105" charset="-122"/>
                <a:cs typeface="宋体" pitchFamily="-105" charset="-122"/>
              </a:rPr>
              <a:t> The prospective system used by many countries assesses duties calculated from past sales</a:t>
            </a:r>
            <a:endParaRPr lang="en-US" sz="2400" dirty="0" smtClean="0">
              <a:ea typeface="宋体" pitchFamily="-105" charset="-122"/>
              <a:cs typeface="宋体" pitchFamily="-105" charset="-122"/>
            </a:endParaRPr>
          </a:p>
        </p:txBody>
      </p:sp>
      <p:sp>
        <p:nvSpPr>
          <p:cNvPr id="8" name="Slide Number Placeholder 7"/>
          <p:cNvSpPr>
            <a:spLocks noGrp="1"/>
          </p:cNvSpPr>
          <p:nvPr>
            <p:ph type="sldNum" sz="quarter" idx="12"/>
          </p:nvPr>
        </p:nvSpPr>
        <p:spPr/>
        <p:txBody>
          <a:bodyPr/>
          <a:lstStyle/>
          <a:p>
            <a:pPr>
              <a:defRPr/>
            </a:pPr>
            <a:fld id="{701D95DF-F7DA-5547-92E5-3337D16D6D46}" type="slidenum">
              <a:rPr lang="en-US"/>
              <a:pPr>
                <a:defRPr/>
              </a:pPr>
              <a:t>45</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Retrospective System</a:t>
            </a:r>
            <a:endParaRPr lang="en-US" sz="3600" smtClean="0">
              <a:ea typeface="宋体" pitchFamily="-105" charset="-122"/>
              <a:cs typeface="宋体" pitchFamily="-105" charset="-122"/>
            </a:endParaRPr>
          </a:p>
        </p:txBody>
      </p:sp>
      <p:sp>
        <p:nvSpPr>
          <p:cNvPr id="148483" name="Rectangle 3"/>
          <p:cNvSpPr>
            <a:spLocks noGrp="1" noChangeArrowheads="1"/>
          </p:cNvSpPr>
          <p:nvPr>
            <p:ph idx="1"/>
          </p:nvPr>
        </p:nvSpPr>
        <p:spPr/>
        <p:txBody>
          <a:bodyPr/>
          <a:lstStyle/>
          <a:p>
            <a:r>
              <a:rPr lang="en-US" altLang="zh-CN" sz="2400" smtClean="0">
                <a:ea typeface="宋体" pitchFamily="-105" charset="-122"/>
                <a:cs typeface="宋体" pitchFamily="-105" charset="-122"/>
              </a:rPr>
              <a:t>Under a retrospective system, deposits for estimated AD/CVD duties are made on merchandise upon entry but no duties are “assessed” at the time of entry.</a:t>
            </a:r>
          </a:p>
          <a:p>
            <a:endParaRPr lang="en-US" altLang="zh-CN" sz="2400" smtClean="0">
              <a:ea typeface="宋体" pitchFamily="-105" charset="-122"/>
              <a:cs typeface="宋体" pitchFamily="-105" charset="-122"/>
            </a:endParaRPr>
          </a:p>
          <a:p>
            <a:r>
              <a:rPr lang="en-US" altLang="zh-CN" sz="2400" smtClean="0">
                <a:ea typeface="宋体" pitchFamily="-105" charset="-122"/>
                <a:cs typeface="宋体" pitchFamily="-105" charset="-122"/>
              </a:rPr>
              <a:t> Upon subsequent administrative review or upon the absence of a timely request for administrative review, the assessment of duties (a determination of the actual amount owed) takes place</a:t>
            </a:r>
            <a:r>
              <a:rPr lang="en-US" altLang="zh-CN" sz="2000" smtClean="0">
                <a:solidFill>
                  <a:srgbClr val="000000"/>
                </a:solidFill>
                <a:ea typeface="Times New Roman" pitchFamily="-105" charset="0"/>
                <a:cs typeface="Times New Roman" pitchFamily="-105" charset="0"/>
              </a:rPr>
              <a:t>.</a:t>
            </a:r>
            <a:endParaRPr lang="en-US" sz="1600" smtClean="0"/>
          </a:p>
        </p:txBody>
      </p:sp>
      <p:sp>
        <p:nvSpPr>
          <p:cNvPr id="8" name="Slide Number Placeholder 7"/>
          <p:cNvSpPr>
            <a:spLocks noGrp="1"/>
          </p:cNvSpPr>
          <p:nvPr>
            <p:ph type="sldNum" sz="quarter" idx="12"/>
          </p:nvPr>
        </p:nvSpPr>
        <p:spPr/>
        <p:txBody>
          <a:bodyPr/>
          <a:lstStyle/>
          <a:p>
            <a:pPr>
              <a:defRPr/>
            </a:pPr>
            <a:fld id="{4C84AE84-5D3C-7A4E-8B8B-AA1B9E6F2C9C}" type="slidenum">
              <a:rPr lang="en-US"/>
              <a:pPr>
                <a:defRPr/>
              </a:pPr>
              <a:t>46</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Period Covered</a:t>
            </a:r>
            <a:endParaRPr lang="en-US" sz="3600" smtClean="0">
              <a:ea typeface="宋体" pitchFamily="-105" charset="-122"/>
              <a:cs typeface="宋体" pitchFamily="-105" charset="-122"/>
            </a:endParaRPr>
          </a:p>
        </p:txBody>
      </p:sp>
      <p:sp>
        <p:nvSpPr>
          <p:cNvPr id="150531" name="Rectangle 3"/>
          <p:cNvSpPr>
            <a:spLocks noGrp="1" noChangeArrowheads="1"/>
          </p:cNvSpPr>
          <p:nvPr>
            <p:ph idx="1"/>
          </p:nvPr>
        </p:nvSpPr>
        <p:spPr>
          <a:xfrm>
            <a:off x="685800" y="1828800"/>
            <a:ext cx="3924300" cy="4114800"/>
          </a:xfrm>
        </p:spPr>
        <p:txBody>
          <a:bodyPr/>
          <a:lstStyle/>
          <a:p>
            <a:pPr>
              <a:buFontTx/>
              <a:buNone/>
            </a:pPr>
            <a:r>
              <a:rPr lang="en-US" altLang="zh-CN" sz="2200" dirty="0" smtClean="0">
                <a:ea typeface="宋体" pitchFamily="-105" charset="-122"/>
                <a:cs typeface="宋体" pitchFamily="-105" charset="-122"/>
              </a:rPr>
              <a:t>        </a:t>
            </a:r>
            <a:r>
              <a:rPr lang="en-US" altLang="zh-CN" sz="2400" u="sng" dirty="0" smtClean="0">
                <a:ea typeface="宋体" pitchFamily="-105" charset="-122"/>
                <a:cs typeface="宋体" pitchFamily="-105" charset="-122"/>
              </a:rPr>
              <a:t>Investigations</a:t>
            </a:r>
            <a:endParaRPr lang="zh-CN" altLang="en-US" sz="2200" u="sng" dirty="0" smtClean="0">
              <a:ea typeface="宋体" pitchFamily="-105" charset="-122"/>
              <a:cs typeface="宋体" pitchFamily="-105" charset="-122"/>
            </a:endParaRPr>
          </a:p>
          <a:p>
            <a:pPr>
              <a:buFontTx/>
              <a:buNone/>
            </a:pPr>
            <a:endParaRPr lang="en-US" sz="1200" dirty="0" smtClean="0"/>
          </a:p>
          <a:p>
            <a:r>
              <a:rPr lang="en-US" sz="2400" dirty="0" smtClean="0"/>
              <a:t>Normally one year</a:t>
            </a:r>
          </a:p>
          <a:p>
            <a:endParaRPr lang="en-US" sz="1400" dirty="0" smtClean="0"/>
          </a:p>
          <a:p>
            <a:r>
              <a:rPr lang="en-US" sz="2400" dirty="0" smtClean="0"/>
              <a:t>Normally the four most recently completed fiscal quarters up to the month preceding the receipt of the petition (AD) or recently completed fiscal year (CVD)</a:t>
            </a:r>
          </a:p>
          <a:p>
            <a:pPr>
              <a:buFontTx/>
              <a:buNone/>
            </a:pPr>
            <a:endParaRPr lang="en-US" altLang="zh-CN" sz="2200" dirty="0" smtClean="0">
              <a:ea typeface="宋体" pitchFamily="-105" charset="-122"/>
              <a:cs typeface="宋体" pitchFamily="-105" charset="-122"/>
            </a:endParaRPr>
          </a:p>
        </p:txBody>
      </p:sp>
      <p:sp>
        <p:nvSpPr>
          <p:cNvPr id="10" name="Slide Number Placeholder 9"/>
          <p:cNvSpPr>
            <a:spLocks noGrp="1"/>
          </p:cNvSpPr>
          <p:nvPr>
            <p:ph type="sldNum" sz="quarter" idx="12"/>
          </p:nvPr>
        </p:nvSpPr>
        <p:spPr/>
        <p:txBody>
          <a:bodyPr/>
          <a:lstStyle/>
          <a:p>
            <a:pPr>
              <a:defRPr/>
            </a:pPr>
            <a:fld id="{6F6880CF-A535-C04B-BE50-D676FB4946EA}" type="slidenum">
              <a:rPr lang="en-US"/>
              <a:pPr>
                <a:defRPr/>
              </a:pPr>
              <a:t>47</a:t>
            </a:fld>
            <a:endParaRPr lang="en-US" sz="1400">
              <a:latin typeface="Georgia" charset="0"/>
            </a:endParaRPr>
          </a:p>
        </p:txBody>
      </p:sp>
      <p:sp>
        <p:nvSpPr>
          <p:cNvPr id="150533" name="Rectangle 4"/>
          <p:cNvSpPr>
            <a:spLocks noChangeArrowheads="1"/>
          </p:cNvSpPr>
          <p:nvPr/>
        </p:nvSpPr>
        <p:spPr bwMode="auto">
          <a:xfrm>
            <a:off x="4572000" y="1828800"/>
            <a:ext cx="3924300" cy="3733800"/>
          </a:xfrm>
          <a:prstGeom prst="rect">
            <a:avLst/>
          </a:prstGeom>
          <a:noFill/>
          <a:ln w="9525">
            <a:noFill/>
            <a:miter lim="800000"/>
            <a:headEnd/>
            <a:tailEnd/>
          </a:ln>
        </p:spPr>
        <p:txBody>
          <a:bodyPr>
            <a:prstTxWarp prst="textNoShape">
              <a:avLst/>
            </a:prstTxWarp>
          </a:bodyPr>
          <a:lstStyle/>
          <a:p>
            <a:pPr marL="342900" indent="-342900" algn="ctr" eaLnBrk="1" hangingPunct="1">
              <a:spcBef>
                <a:spcPct val="20000"/>
              </a:spcBef>
            </a:pPr>
            <a:r>
              <a:rPr lang="en-US" altLang="zh-CN" sz="2400" u="sng" dirty="0">
                <a:latin typeface="+mn-lt"/>
                <a:cs typeface="宋体" pitchFamily="-105" charset="-122"/>
              </a:rPr>
              <a:t>Administrative Reviews</a:t>
            </a:r>
            <a:endParaRPr lang="en-US" altLang="zh-CN" sz="2400" dirty="0">
              <a:latin typeface="+mn-lt"/>
              <a:cs typeface="宋体" pitchFamily="-105" charset="-122"/>
            </a:endParaRPr>
          </a:p>
          <a:p>
            <a:pPr marL="342900" indent="-342900" eaLnBrk="1" hangingPunct="1">
              <a:spcBef>
                <a:spcPct val="20000"/>
              </a:spcBef>
            </a:pPr>
            <a:endParaRPr lang="en-US" altLang="zh-CN" sz="1200" dirty="0">
              <a:latin typeface="+mn-lt"/>
              <a:cs typeface="宋体" pitchFamily="-105" charset="-122"/>
            </a:endParaRPr>
          </a:p>
          <a:p>
            <a:pPr marL="342900" indent="-342900" eaLnBrk="1" hangingPunct="1">
              <a:spcBef>
                <a:spcPct val="20000"/>
              </a:spcBef>
              <a:buFontTx/>
              <a:buChar char="•"/>
            </a:pPr>
            <a:r>
              <a:rPr lang="en-US" altLang="zh-CN" sz="2400" dirty="0">
                <a:latin typeface="+mn-lt"/>
                <a:cs typeface="宋体" pitchFamily="-105" charset="-122"/>
              </a:rPr>
              <a:t>1</a:t>
            </a:r>
            <a:r>
              <a:rPr lang="en-US" altLang="zh-CN" sz="2400" baseline="30000" dirty="0">
                <a:latin typeface="+mn-lt"/>
                <a:cs typeface="宋体" pitchFamily="-105" charset="-122"/>
              </a:rPr>
              <a:t>st</a:t>
            </a:r>
            <a:r>
              <a:rPr lang="en-US" altLang="zh-CN" sz="2400" dirty="0">
                <a:latin typeface="+mn-lt"/>
                <a:cs typeface="宋体" pitchFamily="-105" charset="-122"/>
              </a:rPr>
              <a:t> Review - Usually 16 to 18 months, covering the period between the preliminary determination in the original investigation and the one-year anniversary of the order</a:t>
            </a:r>
          </a:p>
          <a:p>
            <a:pPr marL="342900" indent="-342900" eaLnBrk="1" hangingPunct="1">
              <a:spcBef>
                <a:spcPct val="20000"/>
              </a:spcBef>
              <a:buFontTx/>
              <a:buChar char="•"/>
            </a:pPr>
            <a:r>
              <a:rPr lang="en-US" altLang="zh-CN" sz="2400" dirty="0">
                <a:latin typeface="+mn-lt"/>
                <a:cs typeface="宋体" pitchFamily="-105" charset="-122"/>
              </a:rPr>
              <a:t>12 months for subsequent reviews</a:t>
            </a:r>
          </a:p>
        </p:txBody>
      </p:sp>
      <p:sp>
        <p:nvSpPr>
          <p:cNvPr id="150534" name="AutoShape 5"/>
          <p:cNvSpPr>
            <a:spLocks noChangeArrowheads="1"/>
          </p:cNvSpPr>
          <p:nvPr/>
        </p:nvSpPr>
        <p:spPr bwMode="auto">
          <a:xfrm>
            <a:off x="3581400" y="1828800"/>
            <a:ext cx="1066800" cy="457200"/>
          </a:xfrm>
          <a:prstGeom prst="leftRightArrow">
            <a:avLst>
              <a:gd name="adj1" fmla="val 50000"/>
              <a:gd name="adj2" fmla="val 40002"/>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n-US" sz="3600" smtClean="0"/>
              <a:t>Injury, Assessment, and Cash Deposits</a:t>
            </a:r>
          </a:p>
        </p:txBody>
      </p:sp>
      <p:sp>
        <p:nvSpPr>
          <p:cNvPr id="152579" name="Rectangle 4"/>
          <p:cNvSpPr>
            <a:spLocks noGrp="1" noChangeArrowheads="1"/>
          </p:cNvSpPr>
          <p:nvPr>
            <p:ph idx="1"/>
          </p:nvPr>
        </p:nvSpPr>
        <p:spPr>
          <a:xfrm>
            <a:off x="609600" y="1828800"/>
            <a:ext cx="3811588" cy="4114800"/>
          </a:xfrm>
        </p:spPr>
        <p:txBody>
          <a:bodyPr/>
          <a:lstStyle/>
          <a:p>
            <a:pPr algn="ctr">
              <a:buFontTx/>
              <a:buNone/>
            </a:pPr>
            <a:r>
              <a:rPr lang="en-US" altLang="zh-CN" sz="2400" u="sng" smtClean="0">
                <a:ea typeface="宋体" pitchFamily="-105" charset="-122"/>
                <a:cs typeface="宋体" pitchFamily="-105" charset="-122"/>
              </a:rPr>
              <a:t>Investigations</a:t>
            </a:r>
          </a:p>
          <a:p>
            <a:pPr>
              <a:buFontTx/>
              <a:buNone/>
            </a:pPr>
            <a:endParaRPr lang="zh-CN" altLang="en-US" sz="1400" u="sng" smtClean="0">
              <a:ea typeface="宋体" pitchFamily="-105" charset="-122"/>
              <a:cs typeface="宋体" pitchFamily="-105" charset="-122"/>
            </a:endParaRPr>
          </a:p>
          <a:p>
            <a:r>
              <a:rPr lang="en-US" altLang="zh-CN" sz="2400" smtClean="0">
                <a:ea typeface="宋体" pitchFamily="-105" charset="-122"/>
                <a:cs typeface="宋体" pitchFamily="-105" charset="-122"/>
              </a:rPr>
              <a:t>Determine whether injurious dumping or subsidization exists</a:t>
            </a:r>
          </a:p>
          <a:p>
            <a:pPr>
              <a:buFontTx/>
              <a:buNone/>
            </a:pPr>
            <a:endParaRPr lang="en-US" altLang="zh-CN" sz="1400" smtClean="0">
              <a:ea typeface="宋体" pitchFamily="-105" charset="-122"/>
              <a:cs typeface="宋体" pitchFamily="-105" charset="-122"/>
            </a:endParaRPr>
          </a:p>
          <a:p>
            <a:r>
              <a:rPr lang="en-US" altLang="zh-CN" sz="2400" smtClean="0">
                <a:ea typeface="宋体" pitchFamily="-105" charset="-122"/>
                <a:cs typeface="宋体" pitchFamily="-105" charset="-122"/>
              </a:rPr>
              <a:t>Do not assess duties on POI entries; </a:t>
            </a:r>
            <a:r>
              <a:rPr lang="en-US" altLang="zh-CN" sz="2400" b="1" u="sng" smtClean="0">
                <a:ea typeface="宋体" pitchFamily="-105" charset="-122"/>
                <a:cs typeface="宋体" pitchFamily="-105" charset="-122"/>
              </a:rPr>
              <a:t>only</a:t>
            </a:r>
            <a:r>
              <a:rPr lang="en-US" altLang="zh-CN" sz="2400" smtClean="0">
                <a:ea typeface="宋体" pitchFamily="-105" charset="-122"/>
                <a:cs typeface="宋体" pitchFamily="-105" charset="-122"/>
              </a:rPr>
              <a:t> set a deposit rate for future entries</a:t>
            </a:r>
          </a:p>
        </p:txBody>
      </p:sp>
      <p:sp>
        <p:nvSpPr>
          <p:cNvPr id="10" name="Slide Number Placeholder 9"/>
          <p:cNvSpPr>
            <a:spLocks noGrp="1"/>
          </p:cNvSpPr>
          <p:nvPr>
            <p:ph type="sldNum" sz="quarter" idx="12"/>
          </p:nvPr>
        </p:nvSpPr>
        <p:spPr/>
        <p:txBody>
          <a:bodyPr/>
          <a:lstStyle/>
          <a:p>
            <a:pPr>
              <a:defRPr/>
            </a:pPr>
            <a:fld id="{F82D8350-BECC-7B46-B555-1C1CE790B72A}" type="slidenum">
              <a:rPr lang="en-US"/>
              <a:pPr>
                <a:defRPr/>
              </a:pPr>
              <a:t>48</a:t>
            </a:fld>
            <a:endParaRPr lang="en-US" sz="1400">
              <a:latin typeface="Georgia" charset="0"/>
            </a:endParaRPr>
          </a:p>
        </p:txBody>
      </p:sp>
      <p:sp>
        <p:nvSpPr>
          <p:cNvPr id="88070" name="Rectangle 5"/>
          <p:cNvSpPr>
            <a:spLocks noChangeArrowheads="1"/>
          </p:cNvSpPr>
          <p:nvPr/>
        </p:nvSpPr>
        <p:spPr bwMode="auto">
          <a:xfrm>
            <a:off x="4648200" y="1828800"/>
            <a:ext cx="3924300" cy="3733800"/>
          </a:xfrm>
          <a:prstGeom prst="rect">
            <a:avLst/>
          </a:prstGeom>
          <a:noFill/>
          <a:ln w="9525">
            <a:noFill/>
            <a:miter lim="800000"/>
            <a:headEnd/>
            <a:tailEnd/>
          </a:ln>
        </p:spPr>
        <p:txBody>
          <a:bodyPr/>
          <a:lstStyle/>
          <a:p>
            <a:pPr marL="342900" indent="-342900" algn="ctr" eaLnBrk="1" hangingPunct="1">
              <a:spcBef>
                <a:spcPct val="20000"/>
              </a:spcBef>
              <a:defRPr/>
            </a:pPr>
            <a:r>
              <a:rPr lang="en-US" altLang="zh-CN" sz="2400" u="sng" dirty="0">
                <a:latin typeface="+mn-lt"/>
              </a:rPr>
              <a:t>Administrative Reviews</a:t>
            </a:r>
          </a:p>
          <a:p>
            <a:pPr marL="342900" indent="-342900" eaLnBrk="1" hangingPunct="1">
              <a:spcBef>
                <a:spcPct val="20000"/>
              </a:spcBef>
              <a:defRPr/>
            </a:pPr>
            <a:endParaRPr lang="zh-CN" altLang="en-US" sz="1200" u="sng" dirty="0">
              <a:latin typeface="+mn-lt"/>
            </a:endParaRPr>
          </a:p>
          <a:p>
            <a:pPr marL="342900" indent="-342900" eaLnBrk="1" hangingPunct="1">
              <a:spcBef>
                <a:spcPct val="20000"/>
              </a:spcBef>
              <a:buFontTx/>
              <a:buChar char="•"/>
              <a:defRPr/>
            </a:pPr>
            <a:r>
              <a:rPr lang="en-US" altLang="zh-CN" sz="2400" dirty="0">
                <a:latin typeface="+mn-lt"/>
              </a:rPr>
              <a:t>No injury determination</a:t>
            </a:r>
          </a:p>
          <a:p>
            <a:pPr marL="342900" indent="-342900" eaLnBrk="1" hangingPunct="1">
              <a:spcBef>
                <a:spcPct val="20000"/>
              </a:spcBef>
              <a:buFontTx/>
              <a:buChar char="•"/>
              <a:defRPr/>
            </a:pPr>
            <a:endParaRPr lang="zh-CN" altLang="en-US" sz="2400" dirty="0">
              <a:latin typeface="+mn-lt"/>
            </a:endParaRPr>
          </a:p>
          <a:p>
            <a:pPr marL="342900" indent="-342900" eaLnBrk="1" hangingPunct="1">
              <a:spcBef>
                <a:spcPct val="20000"/>
              </a:spcBef>
              <a:buFontTx/>
              <a:buChar char="•"/>
              <a:defRPr/>
            </a:pPr>
            <a:r>
              <a:rPr lang="en-US" altLang="zh-CN" sz="2400" dirty="0">
                <a:latin typeface="+mn-lt"/>
              </a:rPr>
              <a:t>Determine actual duties to be assessed on POR entries </a:t>
            </a:r>
            <a:r>
              <a:rPr lang="en-US" altLang="zh-CN" sz="2400" b="1" u="sng" dirty="0">
                <a:latin typeface="+mn-lt"/>
              </a:rPr>
              <a:t>and</a:t>
            </a:r>
            <a:r>
              <a:rPr lang="en-US" altLang="zh-CN" sz="2400" dirty="0">
                <a:latin typeface="+mn-lt"/>
              </a:rPr>
              <a:t> set a deposit rate for future entries</a:t>
            </a:r>
          </a:p>
        </p:txBody>
      </p:sp>
      <p:sp>
        <p:nvSpPr>
          <p:cNvPr id="152582" name="AutoShape 6"/>
          <p:cNvSpPr>
            <a:spLocks noChangeArrowheads="1"/>
          </p:cNvSpPr>
          <p:nvPr/>
        </p:nvSpPr>
        <p:spPr bwMode="auto">
          <a:xfrm>
            <a:off x="3657600" y="1828800"/>
            <a:ext cx="1066800" cy="457200"/>
          </a:xfrm>
          <a:prstGeom prst="leftRightArrow">
            <a:avLst>
              <a:gd name="adj1" fmla="val 50000"/>
              <a:gd name="adj2" fmla="val 46667"/>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Who Can Request a Review?</a:t>
            </a:r>
            <a:endParaRPr lang="en-US" sz="3600" smtClean="0">
              <a:ea typeface="宋体" pitchFamily="-105" charset="-122"/>
              <a:cs typeface="宋体" pitchFamily="-105" charset="-122"/>
            </a:endParaRPr>
          </a:p>
        </p:txBody>
      </p:sp>
      <p:sp>
        <p:nvSpPr>
          <p:cNvPr id="158723" name="Rectangle 4"/>
          <p:cNvSpPr>
            <a:spLocks noGrp="1" noChangeArrowheads="1"/>
          </p:cNvSpPr>
          <p:nvPr>
            <p:ph idx="1"/>
          </p:nvPr>
        </p:nvSpPr>
        <p:spPr/>
        <p:txBody>
          <a:bodyPr/>
          <a:lstStyle/>
          <a:p>
            <a:r>
              <a:rPr lang="en-US" sz="2400" smtClean="0"/>
              <a:t>Petitioners can request a review of specific exporters or producers.</a:t>
            </a:r>
          </a:p>
          <a:p>
            <a:endParaRPr lang="en-US" sz="1600" smtClean="0"/>
          </a:p>
          <a:p>
            <a:r>
              <a:rPr lang="en-US" sz="2400" smtClean="0"/>
              <a:t>Importers can request a review of their suppliers.</a:t>
            </a:r>
          </a:p>
          <a:p>
            <a:endParaRPr lang="en-US" sz="1600" smtClean="0"/>
          </a:p>
          <a:p>
            <a:r>
              <a:rPr lang="en-US" sz="2400" smtClean="0"/>
              <a:t>Foreign producers or exporters can request a review of their own exports or sales of subject merchandise.</a:t>
            </a:r>
          </a:p>
        </p:txBody>
      </p:sp>
      <p:sp>
        <p:nvSpPr>
          <p:cNvPr id="8" name="Slide Number Placeholder 7"/>
          <p:cNvSpPr>
            <a:spLocks noGrp="1"/>
          </p:cNvSpPr>
          <p:nvPr>
            <p:ph type="sldNum" sz="quarter" idx="12"/>
          </p:nvPr>
        </p:nvSpPr>
        <p:spPr/>
        <p:txBody>
          <a:bodyPr/>
          <a:lstStyle/>
          <a:p>
            <a:pPr>
              <a:defRPr/>
            </a:pPr>
            <a:fld id="{F25430F9-07DF-0C45-AE8E-76E7EB330CB3}" type="slidenum">
              <a:rPr lang="en-US"/>
              <a:pPr>
                <a:defRPr/>
              </a:pPr>
              <a:t>49</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What is Dumping?</a:t>
            </a:r>
            <a:endParaRPr lang="en-US" sz="3600" smtClean="0">
              <a:ea typeface="宋体" pitchFamily="-105" charset="-122"/>
              <a:cs typeface="宋体" pitchFamily="-105" charset="-122"/>
            </a:endParaRPr>
          </a:p>
        </p:txBody>
      </p:sp>
      <p:sp>
        <p:nvSpPr>
          <p:cNvPr id="23555" name="Rectangle 3"/>
          <p:cNvSpPr>
            <a:spLocks noGrp="1" noChangeArrowheads="1"/>
          </p:cNvSpPr>
          <p:nvPr>
            <p:ph idx="1"/>
          </p:nvPr>
        </p:nvSpPr>
        <p:spPr>
          <a:xfrm>
            <a:off x="1219200" y="1447800"/>
            <a:ext cx="7239000" cy="4648200"/>
          </a:xfrm>
        </p:spPr>
        <p:txBody>
          <a:bodyPr/>
          <a:lstStyle/>
          <a:p>
            <a:r>
              <a:rPr lang="zh-CN" altLang="en-US" smtClean="0">
                <a:ea typeface="宋体" pitchFamily="-105" charset="-122"/>
                <a:cs typeface="宋体" pitchFamily="-105" charset="-122"/>
              </a:rPr>
              <a:t>“</a:t>
            </a:r>
            <a:r>
              <a:rPr lang="en-US" altLang="zh-CN" sz="2800" smtClean="0">
                <a:ea typeface="宋体" pitchFamily="-105" charset="-122"/>
                <a:cs typeface="宋体" pitchFamily="-105" charset="-122"/>
              </a:rPr>
              <a:t>Dumping” occurs when a foreign producer sells its product at a lower price in the U.S. at less than normal value.</a:t>
            </a:r>
          </a:p>
          <a:p>
            <a:pPr>
              <a:buFontTx/>
              <a:buNone/>
            </a:pPr>
            <a:endParaRPr lang="en-US" altLang="zh-CN" sz="2800" smtClean="0">
              <a:ea typeface="宋体" pitchFamily="-105" charset="-122"/>
              <a:cs typeface="宋体" pitchFamily="-105" charset="-122"/>
            </a:endParaRPr>
          </a:p>
          <a:p>
            <a:r>
              <a:rPr lang="en-US" altLang="zh-CN" sz="2800" smtClean="0">
                <a:ea typeface="宋体" pitchFamily="-105" charset="-122"/>
                <a:cs typeface="宋体" pitchFamily="-105" charset="-122"/>
              </a:rPr>
              <a:t>Normal value may be prices in its home country, other third country markets, cost of production, or in cases involving non-market economy countries, factors of production.</a:t>
            </a:r>
            <a:endParaRPr lang="en-US" sz="2800" smtClean="0"/>
          </a:p>
          <a:p>
            <a:endParaRPr lang="en-US" sz="2800" smtClean="0"/>
          </a:p>
          <a:p>
            <a:pPr>
              <a:buFontTx/>
              <a:buNone/>
            </a:pPr>
            <a:endParaRPr lang="en-US" smtClean="0"/>
          </a:p>
        </p:txBody>
      </p:sp>
      <p:sp>
        <p:nvSpPr>
          <p:cNvPr id="7" name="Slide Number Placeholder 6"/>
          <p:cNvSpPr>
            <a:spLocks noGrp="1"/>
          </p:cNvSpPr>
          <p:nvPr>
            <p:ph type="sldNum" sz="quarter" idx="12"/>
          </p:nvPr>
        </p:nvSpPr>
        <p:spPr/>
        <p:txBody>
          <a:bodyPr/>
          <a:lstStyle/>
          <a:p>
            <a:pPr>
              <a:defRPr/>
            </a:pPr>
            <a:fld id="{9129A25F-B41F-7943-816E-0B8C49A04C38}" type="slidenum">
              <a:rPr lang="en-US"/>
              <a:pPr>
                <a:defRPr/>
              </a:pPr>
              <a:t>5</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sz="3600" smtClean="0"/>
              <a:t>When Can a Review Be Requested?</a:t>
            </a:r>
          </a:p>
        </p:txBody>
      </p:sp>
      <p:sp>
        <p:nvSpPr>
          <p:cNvPr id="160771" name="Rectangle 3"/>
          <p:cNvSpPr>
            <a:spLocks noGrp="1" noChangeArrowheads="1"/>
          </p:cNvSpPr>
          <p:nvPr>
            <p:ph idx="1"/>
          </p:nvPr>
        </p:nvSpPr>
        <p:spPr/>
        <p:txBody>
          <a:bodyPr/>
          <a:lstStyle/>
          <a:p>
            <a:r>
              <a:rPr lang="en-US" sz="2800" smtClean="0"/>
              <a:t>Interested parties may request an administrative review of the order each year during the anniversary month of the order.</a:t>
            </a:r>
          </a:p>
        </p:txBody>
      </p:sp>
      <p:sp>
        <p:nvSpPr>
          <p:cNvPr id="8" name="Slide Number Placeholder 7"/>
          <p:cNvSpPr>
            <a:spLocks noGrp="1"/>
          </p:cNvSpPr>
          <p:nvPr>
            <p:ph type="sldNum" sz="quarter" idx="12"/>
          </p:nvPr>
        </p:nvSpPr>
        <p:spPr/>
        <p:txBody>
          <a:bodyPr/>
          <a:lstStyle/>
          <a:p>
            <a:pPr>
              <a:defRPr/>
            </a:pPr>
            <a:fld id="{58C3F53B-DEDC-DD4F-AE60-E56B309943B9}" type="slidenum">
              <a:rPr lang="en-US"/>
              <a:pPr>
                <a:defRPr/>
              </a:pPr>
              <a:t>50</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52400" y="152400"/>
            <a:ext cx="8382000" cy="1143000"/>
          </a:xfrm>
        </p:spPr>
        <p:txBody>
          <a:bodyPr/>
          <a:lstStyle/>
          <a:p>
            <a:r>
              <a:rPr lang="en-US" altLang="zh-CN" sz="3600" smtClean="0">
                <a:ea typeface="宋体" pitchFamily="-105" charset="-122"/>
                <a:cs typeface="宋体" pitchFamily="-105" charset="-122"/>
              </a:rPr>
              <a:t>What if no review is requested?</a:t>
            </a:r>
            <a:endParaRPr lang="en-US" sz="3600" smtClean="0">
              <a:ea typeface="宋体" pitchFamily="-105" charset="-122"/>
              <a:cs typeface="宋体" pitchFamily="-105" charset="-122"/>
            </a:endParaRPr>
          </a:p>
        </p:txBody>
      </p:sp>
      <p:sp>
        <p:nvSpPr>
          <p:cNvPr id="162819" name="Rectangle 4"/>
          <p:cNvSpPr>
            <a:spLocks noGrp="1" noChangeArrowheads="1"/>
          </p:cNvSpPr>
          <p:nvPr>
            <p:ph idx="1"/>
          </p:nvPr>
        </p:nvSpPr>
        <p:spPr/>
        <p:txBody>
          <a:bodyPr/>
          <a:lstStyle/>
          <a:p>
            <a:r>
              <a:rPr lang="en-US" sz="2800" smtClean="0"/>
              <a:t>If no review is requested for a company:</a:t>
            </a:r>
          </a:p>
          <a:p>
            <a:endParaRPr lang="en-US" sz="2800" smtClean="0"/>
          </a:p>
          <a:p>
            <a:pPr lvl="1"/>
            <a:r>
              <a:rPr lang="en-US" sz="2400" smtClean="0"/>
              <a:t>An importer’s entries are assessed duties at the rate of deposit at the time of entry.</a:t>
            </a:r>
          </a:p>
          <a:p>
            <a:pPr lvl="1"/>
            <a:endParaRPr lang="en-US" sz="1400" smtClean="0"/>
          </a:p>
          <a:p>
            <a:pPr lvl="1"/>
            <a:r>
              <a:rPr lang="en-US" sz="2400" smtClean="0"/>
              <a:t>Commerce sends “automatic-assessment” instructions to Customs.</a:t>
            </a:r>
          </a:p>
        </p:txBody>
      </p:sp>
      <p:sp>
        <p:nvSpPr>
          <p:cNvPr id="8" name="Slide Number Placeholder 7"/>
          <p:cNvSpPr>
            <a:spLocks noGrp="1"/>
          </p:cNvSpPr>
          <p:nvPr>
            <p:ph type="sldNum" sz="quarter" idx="12"/>
          </p:nvPr>
        </p:nvSpPr>
        <p:spPr/>
        <p:txBody>
          <a:bodyPr/>
          <a:lstStyle/>
          <a:p>
            <a:pPr>
              <a:defRPr/>
            </a:pPr>
            <a:fld id="{847D78BA-89F7-AD40-8428-6F79629450BD}" type="slidenum">
              <a:rPr lang="en-US"/>
              <a:pPr>
                <a:defRPr/>
              </a:pPr>
              <a:t>51</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381000"/>
            <a:ext cx="8382000" cy="1143000"/>
          </a:xfrm>
        </p:spPr>
        <p:txBody>
          <a:bodyPr rtlCol="0">
            <a:normAutofit fontScale="90000"/>
          </a:bodyPr>
          <a:lstStyle/>
          <a:p>
            <a:pPr fontAlgn="auto">
              <a:spcAft>
                <a:spcPts val="0"/>
              </a:spcAft>
              <a:defRPr/>
            </a:pPr>
            <a:r>
              <a:rPr lang="en-US" altLang="zh-CN" sz="3600" smtClean="0">
                <a:ea typeface="宋体" charset="-122"/>
                <a:cs typeface="宋体" charset="-122"/>
              </a:rPr>
              <a:t>What if deposits are less than the review results?</a:t>
            </a:r>
            <a:br>
              <a:rPr lang="en-US" altLang="zh-CN" sz="3600" smtClean="0">
                <a:ea typeface="宋体" charset="-122"/>
                <a:cs typeface="宋体" charset="-122"/>
              </a:rPr>
            </a:br>
            <a:endParaRPr lang="en-US" sz="3600" smtClean="0">
              <a:ea typeface="宋体" charset="-122"/>
              <a:cs typeface="宋体" charset="-122"/>
            </a:endParaRPr>
          </a:p>
        </p:txBody>
      </p:sp>
      <p:sp>
        <p:nvSpPr>
          <p:cNvPr id="93187" name="Rectangle 6"/>
          <p:cNvSpPr>
            <a:spLocks noGrp="1" noChangeArrowheads="1"/>
          </p:cNvSpPr>
          <p:nvPr>
            <p:ph idx="1"/>
          </p:nvPr>
        </p:nvSpPr>
        <p:spPr>
          <a:xfrm>
            <a:off x="1143000" y="1905000"/>
            <a:ext cx="7239000" cy="3886200"/>
          </a:xfrm>
        </p:spPr>
        <p:txBody>
          <a:bodyPr rtlCol="0">
            <a:normAutofit lnSpcReduction="10000"/>
          </a:bodyPr>
          <a:lstStyle/>
          <a:p>
            <a:pPr fontAlgn="auto">
              <a:lnSpc>
                <a:spcPct val="90000"/>
              </a:lnSpc>
              <a:spcAft>
                <a:spcPts val="0"/>
              </a:spcAft>
              <a:buFont typeface="Arial"/>
              <a:buChar char="•"/>
              <a:defRPr/>
            </a:pPr>
            <a:r>
              <a:rPr lang="en-US" sz="2800" smtClean="0">
                <a:ea typeface="+mn-ea"/>
                <a:cs typeface="+mn-cs"/>
              </a:rPr>
              <a:t>If the AD or CVD  margins Commerce finds in the review exceed the amounts deposited on entries during the POR, then the importer must:</a:t>
            </a:r>
          </a:p>
          <a:p>
            <a:pPr fontAlgn="auto">
              <a:lnSpc>
                <a:spcPct val="90000"/>
              </a:lnSpc>
              <a:spcAft>
                <a:spcPts val="0"/>
              </a:spcAft>
              <a:buFont typeface="Arial"/>
              <a:buChar char="•"/>
              <a:defRPr/>
            </a:pPr>
            <a:endParaRPr lang="en-US" sz="2400" smtClean="0">
              <a:ea typeface="+mn-ea"/>
              <a:cs typeface="+mn-cs"/>
            </a:endParaRPr>
          </a:p>
          <a:p>
            <a:pPr lvl="1" fontAlgn="auto">
              <a:lnSpc>
                <a:spcPct val="90000"/>
              </a:lnSpc>
              <a:spcAft>
                <a:spcPts val="0"/>
              </a:spcAft>
              <a:buFont typeface="Arial"/>
              <a:buChar char="–"/>
              <a:defRPr/>
            </a:pPr>
            <a:r>
              <a:rPr lang="en-US" sz="2400" smtClean="0">
                <a:ea typeface="+mn-ea"/>
              </a:rPr>
              <a:t>Pay duties to make up for the difference between the deposit rate and the actual calculated assessment rate and</a:t>
            </a:r>
          </a:p>
          <a:p>
            <a:pPr lvl="1" fontAlgn="auto">
              <a:lnSpc>
                <a:spcPct val="90000"/>
              </a:lnSpc>
              <a:spcAft>
                <a:spcPts val="0"/>
              </a:spcAft>
              <a:buFont typeface="Arial"/>
              <a:buChar char="–"/>
              <a:defRPr/>
            </a:pPr>
            <a:endParaRPr lang="en-US" sz="2400" smtClean="0">
              <a:ea typeface="+mn-ea"/>
            </a:endParaRPr>
          </a:p>
          <a:p>
            <a:pPr lvl="1" fontAlgn="auto">
              <a:lnSpc>
                <a:spcPct val="90000"/>
              </a:lnSpc>
              <a:spcAft>
                <a:spcPts val="0"/>
              </a:spcAft>
              <a:buFont typeface="Arial"/>
              <a:buChar char="–"/>
              <a:defRPr/>
            </a:pPr>
            <a:r>
              <a:rPr lang="en-US" sz="2400" smtClean="0">
                <a:ea typeface="+mn-ea"/>
              </a:rPr>
              <a:t>Pay interest accumulated since the date of deposit (date of entry).</a:t>
            </a:r>
          </a:p>
        </p:txBody>
      </p:sp>
      <p:sp>
        <p:nvSpPr>
          <p:cNvPr id="8" name="Slide Number Placeholder 7"/>
          <p:cNvSpPr>
            <a:spLocks noGrp="1"/>
          </p:cNvSpPr>
          <p:nvPr>
            <p:ph type="sldNum" sz="quarter" idx="12"/>
          </p:nvPr>
        </p:nvSpPr>
        <p:spPr/>
        <p:txBody>
          <a:bodyPr/>
          <a:lstStyle/>
          <a:p>
            <a:pPr>
              <a:defRPr/>
            </a:pPr>
            <a:fld id="{41AA4268-0F7B-A948-87A4-86CE91C55C8D}" type="slidenum">
              <a:rPr lang="en-US"/>
              <a:pPr>
                <a:defRPr/>
              </a:pPr>
              <a:t>52</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2"/>
          <p:cNvSpPr>
            <a:spLocks noGrp="1" noChangeArrowheads="1"/>
          </p:cNvSpPr>
          <p:nvPr>
            <p:ph type="title"/>
          </p:nvPr>
        </p:nvSpPr>
        <p:spPr>
          <a:xfrm>
            <a:off x="0" y="381000"/>
            <a:ext cx="8382000" cy="1143000"/>
          </a:xfrm>
        </p:spPr>
        <p:txBody>
          <a:bodyPr rtlCol="0">
            <a:normAutofit fontScale="90000"/>
          </a:bodyPr>
          <a:lstStyle/>
          <a:p>
            <a:pPr fontAlgn="auto">
              <a:spcAft>
                <a:spcPts val="0"/>
              </a:spcAft>
              <a:defRPr/>
            </a:pPr>
            <a:r>
              <a:rPr lang="en-US" altLang="zh-CN" sz="3600" smtClean="0">
                <a:ea typeface="宋体" charset="-122"/>
                <a:cs typeface="宋体" charset="-122"/>
              </a:rPr>
              <a:t>What if deposits are higher than the review results?</a:t>
            </a:r>
            <a:br>
              <a:rPr lang="en-US" altLang="zh-CN" sz="3600" smtClean="0">
                <a:ea typeface="宋体" charset="-122"/>
                <a:cs typeface="宋体" charset="-122"/>
              </a:rPr>
            </a:br>
            <a:endParaRPr lang="en-US" sz="3600" smtClean="0">
              <a:ea typeface="宋体" charset="-122"/>
              <a:cs typeface="宋体" charset="-122"/>
            </a:endParaRPr>
          </a:p>
        </p:txBody>
      </p:sp>
      <p:sp>
        <p:nvSpPr>
          <p:cNvPr id="166915" name="Rectangle 4"/>
          <p:cNvSpPr>
            <a:spLocks noGrp="1" noChangeArrowheads="1"/>
          </p:cNvSpPr>
          <p:nvPr>
            <p:ph idx="1"/>
          </p:nvPr>
        </p:nvSpPr>
        <p:spPr>
          <a:xfrm>
            <a:off x="1219200" y="1905000"/>
            <a:ext cx="7239000" cy="3886200"/>
          </a:xfrm>
        </p:spPr>
        <p:txBody>
          <a:bodyPr/>
          <a:lstStyle/>
          <a:p>
            <a:r>
              <a:rPr lang="en-US" sz="2800" smtClean="0"/>
              <a:t>If the deposit rate is higher than the AD  or CVD margin Commerce calculates for the review, then the importer typically</a:t>
            </a:r>
          </a:p>
          <a:p>
            <a:endParaRPr lang="en-US" sz="2400" smtClean="0"/>
          </a:p>
          <a:p>
            <a:pPr lvl="1"/>
            <a:r>
              <a:rPr lang="en-US" sz="2400" smtClean="0"/>
              <a:t>Receives a refund and </a:t>
            </a:r>
          </a:p>
          <a:p>
            <a:pPr lvl="1"/>
            <a:endParaRPr lang="en-US" sz="2400" smtClean="0"/>
          </a:p>
          <a:p>
            <a:pPr lvl="1"/>
            <a:r>
              <a:rPr lang="en-US" sz="2400" smtClean="0"/>
              <a:t>Receives interest on the refunded portion dating from the date of deposit</a:t>
            </a:r>
          </a:p>
        </p:txBody>
      </p:sp>
      <p:sp>
        <p:nvSpPr>
          <p:cNvPr id="8" name="Slide Number Placeholder 7"/>
          <p:cNvSpPr>
            <a:spLocks noGrp="1"/>
          </p:cNvSpPr>
          <p:nvPr>
            <p:ph type="sldNum" sz="quarter" idx="12"/>
          </p:nvPr>
        </p:nvSpPr>
        <p:spPr/>
        <p:txBody>
          <a:bodyPr/>
          <a:lstStyle/>
          <a:p>
            <a:pPr>
              <a:defRPr/>
            </a:pPr>
            <a:fld id="{137FFA2A-38C5-0D40-B79F-F40C8D6A0D35}" type="slidenum">
              <a:rPr lang="en-US"/>
              <a:pPr>
                <a:defRPr/>
              </a:pPr>
              <a:t>53</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en-US" sz="3600" smtClean="0"/>
              <a:t>Other Post-Order Reviews </a:t>
            </a:r>
          </a:p>
        </p:txBody>
      </p:sp>
      <p:sp>
        <p:nvSpPr>
          <p:cNvPr id="168963" name="Content Placeholder 5"/>
          <p:cNvSpPr>
            <a:spLocks noGrp="1"/>
          </p:cNvSpPr>
          <p:nvPr>
            <p:ph idx="1"/>
          </p:nvPr>
        </p:nvSpPr>
        <p:spPr/>
        <p:txBody>
          <a:bodyPr/>
          <a:lstStyle/>
          <a:p>
            <a:r>
              <a:rPr lang="en-US" sz="2400" b="1" i="1" smtClean="0"/>
              <a:t>New Shipper Review:  </a:t>
            </a:r>
            <a:r>
              <a:rPr lang="en-US" sz="2400" smtClean="0"/>
              <a:t>Commerce may conduct an expedited review of new exporters and producers if they did not export the merchandise subject to an AD/CVD order to the U.S. during the period of investigation, and they are not affiliated with any exporter or producer which exported the subject merchandise to the U.S. during that period.</a:t>
            </a:r>
            <a:endParaRPr lang="en-US" sz="2400" i="1" smtClean="0"/>
          </a:p>
        </p:txBody>
      </p:sp>
      <p:sp>
        <p:nvSpPr>
          <p:cNvPr id="8" name="Slide Number Placeholder 7"/>
          <p:cNvSpPr>
            <a:spLocks noGrp="1"/>
          </p:cNvSpPr>
          <p:nvPr>
            <p:ph type="sldNum" sz="quarter" idx="12"/>
          </p:nvPr>
        </p:nvSpPr>
        <p:spPr/>
        <p:txBody>
          <a:bodyPr/>
          <a:lstStyle/>
          <a:p>
            <a:pPr>
              <a:defRPr/>
            </a:pPr>
            <a:fld id="{8A7EF76F-99B6-CC4F-8A77-0562A55F366F}" type="slidenum">
              <a:rPr lang="en-US"/>
              <a:pPr>
                <a:defRPr/>
              </a:pPr>
              <a:t>54</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itle 1"/>
          <p:cNvSpPr>
            <a:spLocks noGrp="1"/>
          </p:cNvSpPr>
          <p:nvPr>
            <p:ph type="title"/>
          </p:nvPr>
        </p:nvSpPr>
        <p:spPr/>
        <p:txBody>
          <a:bodyPr/>
          <a:lstStyle/>
          <a:p>
            <a:r>
              <a:rPr lang="en-US" sz="3600" smtClean="0"/>
              <a:t>Other Post-Order Reviews</a:t>
            </a:r>
          </a:p>
        </p:txBody>
      </p:sp>
      <p:sp>
        <p:nvSpPr>
          <p:cNvPr id="173059" name="Content Placeholder 2"/>
          <p:cNvSpPr>
            <a:spLocks noGrp="1"/>
          </p:cNvSpPr>
          <p:nvPr>
            <p:ph idx="1"/>
          </p:nvPr>
        </p:nvSpPr>
        <p:spPr/>
        <p:txBody>
          <a:bodyPr/>
          <a:lstStyle/>
          <a:p>
            <a:r>
              <a:rPr lang="en-US" sz="2400" b="1" i="1" smtClean="0"/>
              <a:t>Sunset Review (aka “Five-Year” Review): </a:t>
            </a:r>
            <a:r>
              <a:rPr lang="en-US" sz="2400" smtClean="0"/>
              <a:t>Every 5 years after the imposition of an order, Commerce and the ITC conduct a sunset review.  Commerce looks at whether dumping or subsidization would likely continue or recur if the order were revoked.  The ITC looks at whether injury would likely continue or recur if the order were revoked.  If either agency finds “not likely”, the order is revoked.</a:t>
            </a:r>
            <a:endParaRPr lang="en-US" sz="2400" i="1" smtClean="0"/>
          </a:p>
        </p:txBody>
      </p:sp>
      <p:sp>
        <p:nvSpPr>
          <p:cNvPr id="7" name="Slide Number Placeholder 6"/>
          <p:cNvSpPr>
            <a:spLocks noGrp="1"/>
          </p:cNvSpPr>
          <p:nvPr>
            <p:ph type="sldNum" sz="quarter" idx="12"/>
          </p:nvPr>
        </p:nvSpPr>
        <p:spPr/>
        <p:txBody>
          <a:bodyPr/>
          <a:lstStyle/>
          <a:p>
            <a:pPr>
              <a:defRPr/>
            </a:pPr>
            <a:fld id="{95631FF6-4AFD-EB4D-8E0D-F0AF0382B0AC}" type="slidenum">
              <a:rPr lang="en-US"/>
              <a:pPr>
                <a:defRPr/>
              </a:pPr>
              <a:t>55</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sz="3600" smtClean="0"/>
              <a:t>Other Post-Order Inquiries</a:t>
            </a:r>
          </a:p>
        </p:txBody>
      </p:sp>
      <p:sp>
        <p:nvSpPr>
          <p:cNvPr id="175107" name="Rectangle 3"/>
          <p:cNvSpPr>
            <a:spLocks noGrp="1" noChangeArrowheads="1"/>
          </p:cNvSpPr>
          <p:nvPr>
            <p:ph idx="1"/>
          </p:nvPr>
        </p:nvSpPr>
        <p:spPr/>
        <p:txBody>
          <a:bodyPr/>
          <a:lstStyle/>
          <a:p>
            <a:r>
              <a:rPr lang="en-US" sz="2400" b="1" i="1" smtClean="0"/>
              <a:t>Scope Inquiry</a:t>
            </a:r>
            <a:r>
              <a:rPr lang="en-US" sz="2400" smtClean="0"/>
              <a:t>:  Commerce may conduct an inquiry to determine whether or not particular products are within the scope of an AD/CVD order.  Such inquiry can involve product descriptions that are more specific than the general description of the scope of the order, merchandise completed or assembled in the United States or foreign countries, minor alterations, or later-developed merchandise. </a:t>
            </a:r>
          </a:p>
          <a:p>
            <a:pPr>
              <a:buFontTx/>
              <a:buNone/>
            </a:pPr>
            <a:endParaRPr lang="en-US" sz="1400" smtClean="0"/>
          </a:p>
          <a:p>
            <a:pPr>
              <a:buFontTx/>
              <a:buNone/>
            </a:pPr>
            <a:endParaRPr lang="en-US" sz="1400" smtClean="0"/>
          </a:p>
          <a:p>
            <a:endParaRPr lang="en-US" sz="1400" smtClean="0"/>
          </a:p>
        </p:txBody>
      </p:sp>
      <p:sp>
        <p:nvSpPr>
          <p:cNvPr id="8" name="Slide Number Placeholder 7"/>
          <p:cNvSpPr>
            <a:spLocks noGrp="1"/>
          </p:cNvSpPr>
          <p:nvPr>
            <p:ph type="sldNum" sz="quarter" idx="12"/>
          </p:nvPr>
        </p:nvSpPr>
        <p:spPr/>
        <p:txBody>
          <a:bodyPr/>
          <a:lstStyle/>
          <a:p>
            <a:pPr>
              <a:defRPr/>
            </a:pPr>
            <a:fld id="{FAD6C918-5C03-F148-B88E-0D6A1111A926}" type="slidenum">
              <a:rPr lang="en-US"/>
              <a:pPr>
                <a:defRPr/>
              </a:pPr>
              <a:t>56</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n-US" sz="3600" smtClean="0"/>
              <a:t>Conclusion</a:t>
            </a:r>
          </a:p>
        </p:txBody>
      </p:sp>
      <p:sp>
        <p:nvSpPr>
          <p:cNvPr id="179203" name="Rectangle 3"/>
          <p:cNvSpPr>
            <a:spLocks noGrp="1" noChangeArrowheads="1"/>
          </p:cNvSpPr>
          <p:nvPr>
            <p:ph idx="1"/>
          </p:nvPr>
        </p:nvSpPr>
        <p:spPr/>
        <p:txBody>
          <a:bodyPr/>
          <a:lstStyle/>
          <a:p>
            <a:r>
              <a:rPr lang="en-US" altLang="zh-CN" sz="2400" smtClean="0">
                <a:ea typeface="宋体" pitchFamily="-105" charset="-122"/>
                <a:cs typeface="宋体" pitchFamily="-105" charset="-122"/>
              </a:rPr>
              <a:t>Commerce conducts AD and CVD investigations and reviews using an open and transparent process.</a:t>
            </a:r>
          </a:p>
          <a:p>
            <a:pPr>
              <a:buFontTx/>
              <a:buNone/>
            </a:pPr>
            <a:endParaRPr lang="en-US" altLang="zh-CN" sz="2400" smtClean="0">
              <a:ea typeface="宋体" pitchFamily="-105" charset="-122"/>
              <a:cs typeface="宋体" pitchFamily="-105" charset="-122"/>
            </a:endParaRPr>
          </a:p>
          <a:p>
            <a:r>
              <a:rPr lang="en-US" altLang="zh-CN" sz="2400" smtClean="0">
                <a:ea typeface="宋体" pitchFamily="-105" charset="-122"/>
                <a:cs typeface="宋体" pitchFamily="-105" charset="-122"/>
              </a:rPr>
              <a:t>The multi-step process allows for the collection of information and participation by the parties in the determination of the AD/CVD duties through preliminary and final determinations.</a:t>
            </a:r>
          </a:p>
          <a:p>
            <a:endParaRPr lang="en-US" sz="2800" smtClean="0"/>
          </a:p>
          <a:p>
            <a:pPr>
              <a:buFontTx/>
              <a:buNone/>
            </a:pPr>
            <a:endParaRPr lang="en-US" sz="2800" smtClean="0"/>
          </a:p>
        </p:txBody>
      </p:sp>
      <p:sp>
        <p:nvSpPr>
          <p:cNvPr id="8" name="Slide Number Placeholder 7"/>
          <p:cNvSpPr>
            <a:spLocks noGrp="1"/>
          </p:cNvSpPr>
          <p:nvPr>
            <p:ph type="sldNum" sz="quarter" idx="12"/>
          </p:nvPr>
        </p:nvSpPr>
        <p:spPr/>
        <p:txBody>
          <a:bodyPr/>
          <a:lstStyle/>
          <a:p>
            <a:pPr>
              <a:defRPr/>
            </a:pPr>
            <a:fld id="{DC7B922B-08CC-0645-882A-0E42FA047542}" type="slidenum">
              <a:rPr lang="en-US"/>
              <a:pPr>
                <a:defRPr/>
              </a:pPr>
              <a:t>57</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sz="3600" dirty="0" smtClean="0"/>
              <a:t>Conclusion</a:t>
            </a:r>
          </a:p>
        </p:txBody>
      </p:sp>
      <p:sp>
        <p:nvSpPr>
          <p:cNvPr id="181251" name="Rectangle 3"/>
          <p:cNvSpPr>
            <a:spLocks noGrp="1" noChangeArrowheads="1"/>
          </p:cNvSpPr>
          <p:nvPr>
            <p:ph idx="1"/>
          </p:nvPr>
        </p:nvSpPr>
        <p:spPr/>
        <p:txBody>
          <a:bodyPr/>
          <a:lstStyle/>
          <a:p>
            <a:r>
              <a:rPr lang="en-US" sz="2400" dirty="0" smtClean="0"/>
              <a:t>In investigations, Commerce determines whether dumping has occurred or </a:t>
            </a:r>
            <a:r>
              <a:rPr lang="en-US" sz="2400" dirty="0" err="1" smtClean="0"/>
              <a:t>countervailable</a:t>
            </a:r>
            <a:r>
              <a:rPr lang="en-US" sz="2400" dirty="0" smtClean="0"/>
              <a:t> subsidies exist.</a:t>
            </a:r>
          </a:p>
          <a:p>
            <a:endParaRPr lang="en-US" sz="2400" dirty="0" smtClean="0"/>
          </a:p>
          <a:p>
            <a:r>
              <a:rPr lang="en-US" sz="2400" dirty="0" smtClean="0"/>
              <a:t>In reviews, Commerce determines the actual amount of AD or CVD duties due on entries of merchandise subject to an AD or CVD  order.</a:t>
            </a:r>
          </a:p>
          <a:p>
            <a:pPr>
              <a:buFontTx/>
              <a:buNone/>
            </a:pPr>
            <a:endParaRPr lang="en-US" altLang="zh-CN" sz="2800" dirty="0" smtClean="0">
              <a:ea typeface="宋体" pitchFamily="-105" charset="-122"/>
              <a:cs typeface="宋体" pitchFamily="-105" charset="-122"/>
            </a:endParaRPr>
          </a:p>
          <a:p>
            <a:pPr>
              <a:buFontTx/>
              <a:buNone/>
            </a:pPr>
            <a:endParaRPr lang="en-US" altLang="zh-CN" sz="2800" dirty="0" smtClean="0">
              <a:ea typeface="宋体" pitchFamily="-105" charset="-122"/>
              <a:cs typeface="宋体" pitchFamily="-105" charset="-122"/>
            </a:endParaRPr>
          </a:p>
          <a:p>
            <a:endParaRPr lang="en-US" dirty="0" smtClean="0"/>
          </a:p>
          <a:p>
            <a:endParaRPr lang="en-US" dirty="0" smtClean="0"/>
          </a:p>
        </p:txBody>
      </p:sp>
      <p:sp>
        <p:nvSpPr>
          <p:cNvPr id="8" name="Slide Number Placeholder 7"/>
          <p:cNvSpPr>
            <a:spLocks noGrp="1"/>
          </p:cNvSpPr>
          <p:nvPr>
            <p:ph type="sldNum" sz="quarter" idx="12"/>
          </p:nvPr>
        </p:nvSpPr>
        <p:spPr/>
        <p:txBody>
          <a:bodyPr/>
          <a:lstStyle/>
          <a:p>
            <a:pPr>
              <a:defRPr/>
            </a:pPr>
            <a:fld id="{76FB2982-54B1-314C-BFA5-82570809D208}" type="slidenum">
              <a:rPr lang="en-US"/>
              <a:pPr>
                <a:defRPr/>
              </a:pPr>
              <a:t>58</a:t>
            </a:fld>
            <a:endParaRPr lang="en-US" sz="1400">
              <a:latin typeface="Georgi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rtlCol="0">
            <a:normAutofit fontScale="90000"/>
          </a:bodyPr>
          <a:lstStyle/>
          <a:p>
            <a:pPr fontAlgn="auto">
              <a:spcAft>
                <a:spcPts val="0"/>
              </a:spcAft>
              <a:defRPr/>
            </a:pPr>
            <a:r>
              <a:rPr lang="en-US" sz="3600" smtClean="0">
                <a:ea typeface="+mj-ea"/>
                <a:cs typeface="+mj-cs"/>
              </a:rPr>
              <a:t>Overview of the Dumping Margin Calculation</a:t>
            </a:r>
          </a:p>
        </p:txBody>
      </p:sp>
      <p:sp>
        <p:nvSpPr>
          <p:cNvPr id="15" name="Slide Number Placeholder 14"/>
          <p:cNvSpPr>
            <a:spLocks noGrp="1"/>
          </p:cNvSpPr>
          <p:nvPr>
            <p:ph type="sldNum" sz="quarter" idx="12"/>
          </p:nvPr>
        </p:nvSpPr>
        <p:spPr/>
        <p:txBody>
          <a:bodyPr/>
          <a:lstStyle/>
          <a:p>
            <a:pPr>
              <a:defRPr/>
            </a:pPr>
            <a:fld id="{45DE46FC-8391-4845-B073-2219C1287E74}" type="slidenum">
              <a:rPr lang="en-US"/>
              <a:pPr>
                <a:defRPr/>
              </a:pPr>
              <a:t>6</a:t>
            </a:fld>
            <a:endParaRPr lang="en-US" sz="1400">
              <a:latin typeface="Georgia" charset="0"/>
            </a:endParaRPr>
          </a:p>
        </p:txBody>
      </p:sp>
      <p:grpSp>
        <p:nvGrpSpPr>
          <p:cNvPr id="25604" name="Group 13"/>
          <p:cNvGrpSpPr>
            <a:grpSpLocks/>
          </p:cNvGrpSpPr>
          <p:nvPr/>
        </p:nvGrpSpPr>
        <p:grpSpPr bwMode="auto">
          <a:xfrm>
            <a:off x="1524000" y="2286000"/>
            <a:ext cx="6546850" cy="3289300"/>
            <a:chOff x="975" y="1674"/>
            <a:chExt cx="4124" cy="2030"/>
          </a:xfrm>
        </p:grpSpPr>
        <p:sp>
          <p:nvSpPr>
            <p:cNvPr id="18436" name="Rectangle 4"/>
            <p:cNvSpPr>
              <a:spLocks noChangeArrowheads="1"/>
            </p:cNvSpPr>
            <p:nvPr/>
          </p:nvSpPr>
          <p:spPr bwMode="auto">
            <a:xfrm>
              <a:off x="975" y="1680"/>
              <a:ext cx="1033" cy="561"/>
            </a:xfrm>
            <a:prstGeom prst="rect">
              <a:avLst/>
            </a:prstGeom>
            <a:solidFill>
              <a:schemeClr val="accent1"/>
            </a:solidFill>
            <a:ln w="9525">
              <a:noFill/>
              <a:miter lim="800000"/>
              <a:headEnd/>
              <a:tailEnd/>
            </a:ln>
            <a:effectLst/>
          </p:spPr>
          <p:txBody>
            <a:bodyPr lIns="87094" tIns="43547" rIns="87094" bIns="43547">
              <a:spAutoFit/>
            </a:bodyPr>
            <a:lstStyle/>
            <a:p>
              <a:pPr algn="ctr" defTabSz="865188">
                <a:defRPr/>
              </a:pPr>
              <a:r>
                <a:rPr lang="en-US" sz="1800" b="1" dirty="0">
                  <a:effectLst>
                    <a:outerShdw blurRad="38100" dist="38100" dir="2700000" algn="tl">
                      <a:srgbClr val="FFFFFF"/>
                    </a:outerShdw>
                  </a:effectLst>
                  <a:latin typeface="Arial" charset="0"/>
                </a:rPr>
                <a:t>Determine Net</a:t>
              </a:r>
            </a:p>
            <a:p>
              <a:pPr algn="ctr" defTabSz="865188">
                <a:defRPr/>
              </a:pPr>
              <a:r>
                <a:rPr lang="en-US" sz="1800" b="1" dirty="0">
                  <a:effectLst>
                    <a:outerShdw blurRad="38100" dist="38100" dir="2700000" algn="tl">
                      <a:srgbClr val="FFFFFF"/>
                    </a:outerShdw>
                  </a:effectLst>
                  <a:latin typeface="Arial" charset="0"/>
                </a:rPr>
                <a:t>U.S. Price</a:t>
              </a:r>
            </a:p>
          </p:txBody>
        </p:sp>
        <p:sp>
          <p:nvSpPr>
            <p:cNvPr id="25606" name="Rectangle 6"/>
            <p:cNvSpPr>
              <a:spLocks noChangeArrowheads="1"/>
            </p:cNvSpPr>
            <p:nvPr/>
          </p:nvSpPr>
          <p:spPr bwMode="auto">
            <a:xfrm>
              <a:off x="4245" y="1674"/>
              <a:ext cx="854" cy="561"/>
            </a:xfrm>
            <a:prstGeom prst="rect">
              <a:avLst/>
            </a:prstGeom>
            <a:solidFill>
              <a:schemeClr val="accent1"/>
            </a:solidFill>
            <a:ln w="9525">
              <a:noFill/>
              <a:miter lim="800000"/>
              <a:headEnd/>
              <a:tailEnd/>
            </a:ln>
          </p:spPr>
          <p:txBody>
            <a:bodyPr wrap="none" lIns="87094" tIns="43547" rIns="87094" bIns="43547">
              <a:prstTxWarp prst="textNoShape">
                <a:avLst/>
              </a:prstTxWarp>
              <a:spAutoFit/>
            </a:bodyPr>
            <a:lstStyle/>
            <a:p>
              <a:pPr algn="ctr" defTabSz="865188"/>
              <a:r>
                <a:rPr lang="en-US" sz="1800" b="1">
                  <a:latin typeface="Arial" pitchFamily="-105" charset="0"/>
                </a:rPr>
                <a:t>Determine </a:t>
              </a:r>
            </a:p>
            <a:p>
              <a:pPr algn="ctr" defTabSz="865188"/>
              <a:r>
                <a:rPr lang="en-US" sz="1800" b="1">
                  <a:latin typeface="Arial" pitchFamily="-105" charset="0"/>
                </a:rPr>
                <a:t>Normal</a:t>
              </a:r>
            </a:p>
            <a:p>
              <a:pPr algn="ctr" defTabSz="865188"/>
              <a:r>
                <a:rPr lang="en-US" sz="1800" b="1">
                  <a:latin typeface="Arial" pitchFamily="-105" charset="0"/>
                </a:rPr>
                <a:t>Value</a:t>
              </a:r>
            </a:p>
          </p:txBody>
        </p:sp>
        <p:sp>
          <p:nvSpPr>
            <p:cNvPr id="25607" name="Rectangle 7"/>
            <p:cNvSpPr>
              <a:spLocks noChangeArrowheads="1"/>
            </p:cNvSpPr>
            <p:nvPr/>
          </p:nvSpPr>
          <p:spPr bwMode="auto">
            <a:xfrm>
              <a:off x="2579" y="2352"/>
              <a:ext cx="1030" cy="561"/>
            </a:xfrm>
            <a:prstGeom prst="rect">
              <a:avLst/>
            </a:prstGeom>
            <a:solidFill>
              <a:schemeClr val="accent1"/>
            </a:solidFill>
            <a:ln w="9525">
              <a:noFill/>
              <a:miter lim="800000"/>
              <a:headEnd/>
              <a:tailEnd/>
            </a:ln>
          </p:spPr>
          <p:txBody>
            <a:bodyPr lIns="87094" tIns="43547" rIns="87094" bIns="43547">
              <a:prstTxWarp prst="textNoShape">
                <a:avLst/>
              </a:prstTxWarp>
              <a:spAutoFit/>
            </a:bodyPr>
            <a:lstStyle/>
            <a:p>
              <a:pPr algn="ctr" defTabSz="865188"/>
              <a:r>
                <a:rPr lang="en-US" sz="1800" b="1">
                  <a:latin typeface="Arial" pitchFamily="-105" charset="0"/>
                </a:rPr>
                <a:t>Compare Net</a:t>
              </a:r>
            </a:p>
            <a:p>
              <a:pPr algn="ctr" defTabSz="865188"/>
              <a:r>
                <a:rPr lang="en-US" sz="1800" b="1">
                  <a:latin typeface="Arial" pitchFamily="-105" charset="0"/>
                </a:rPr>
                <a:t>U.S. Price to</a:t>
              </a:r>
            </a:p>
            <a:p>
              <a:pPr algn="ctr" defTabSz="865188"/>
              <a:r>
                <a:rPr lang="en-US" sz="1800" b="1">
                  <a:latin typeface="Arial" pitchFamily="-105" charset="0"/>
                </a:rPr>
                <a:t>Normal Value</a:t>
              </a:r>
            </a:p>
          </p:txBody>
        </p:sp>
        <p:sp>
          <p:nvSpPr>
            <p:cNvPr id="25608" name="Rectangle 8"/>
            <p:cNvSpPr>
              <a:spLocks noChangeArrowheads="1"/>
            </p:cNvSpPr>
            <p:nvPr/>
          </p:nvSpPr>
          <p:spPr bwMode="auto">
            <a:xfrm>
              <a:off x="2474" y="3312"/>
              <a:ext cx="1246" cy="392"/>
            </a:xfrm>
            <a:prstGeom prst="rect">
              <a:avLst/>
            </a:prstGeom>
            <a:solidFill>
              <a:schemeClr val="accent1"/>
            </a:solidFill>
            <a:ln w="9525">
              <a:noFill/>
              <a:miter lim="800000"/>
              <a:headEnd/>
              <a:tailEnd/>
            </a:ln>
          </p:spPr>
          <p:txBody>
            <a:bodyPr lIns="87094" tIns="43547" rIns="87094" bIns="43547">
              <a:prstTxWarp prst="textNoShape">
                <a:avLst/>
              </a:prstTxWarp>
              <a:spAutoFit/>
            </a:bodyPr>
            <a:lstStyle/>
            <a:p>
              <a:pPr algn="ctr" defTabSz="865188"/>
              <a:r>
                <a:rPr lang="en-US" sz="1800" b="1">
                  <a:latin typeface="Arial" pitchFamily="-105" charset="0"/>
                </a:rPr>
                <a:t>Calculate the</a:t>
              </a:r>
            </a:p>
            <a:p>
              <a:pPr algn="ctr" defTabSz="865188"/>
              <a:r>
                <a:rPr lang="en-US" sz="1800" b="1">
                  <a:latin typeface="Arial" pitchFamily="-105" charset="0"/>
                </a:rPr>
                <a:t>Dumping Margin</a:t>
              </a:r>
              <a:endParaRPr lang="en-US" sz="1800">
                <a:latin typeface="Arial" pitchFamily="-105" charset="0"/>
              </a:endParaRPr>
            </a:p>
          </p:txBody>
        </p:sp>
        <p:cxnSp>
          <p:nvCxnSpPr>
            <p:cNvPr id="25609" name="AutoShape 10"/>
            <p:cNvCxnSpPr>
              <a:cxnSpLocks noChangeShapeType="1"/>
            </p:cNvCxnSpPr>
            <p:nvPr/>
          </p:nvCxnSpPr>
          <p:spPr bwMode="auto">
            <a:xfrm rot="16200000" flipH="1">
              <a:off x="1839" y="1905"/>
              <a:ext cx="386" cy="1087"/>
            </a:xfrm>
            <a:prstGeom prst="bentConnector2">
              <a:avLst/>
            </a:prstGeom>
            <a:noFill/>
            <a:ln w="9525">
              <a:solidFill>
                <a:schemeClr val="tx1"/>
              </a:solidFill>
              <a:miter lim="800000"/>
              <a:headEnd/>
              <a:tailEnd type="triangle" w="med" len="med"/>
            </a:ln>
          </p:spPr>
        </p:cxnSp>
        <p:cxnSp>
          <p:nvCxnSpPr>
            <p:cNvPr id="25610" name="AutoShape 11"/>
            <p:cNvCxnSpPr>
              <a:cxnSpLocks noChangeShapeType="1"/>
              <a:stCxn id="25606" idx="2"/>
              <a:endCxn id="25607" idx="3"/>
            </p:cNvCxnSpPr>
            <p:nvPr/>
          </p:nvCxnSpPr>
          <p:spPr bwMode="auto">
            <a:xfrm rot="5400000">
              <a:off x="3945" y="1911"/>
              <a:ext cx="392" cy="1063"/>
            </a:xfrm>
            <a:prstGeom prst="bentConnector2">
              <a:avLst/>
            </a:prstGeom>
            <a:noFill/>
            <a:ln w="9525">
              <a:solidFill>
                <a:schemeClr val="tx1"/>
              </a:solidFill>
              <a:miter lim="800000"/>
              <a:headEnd/>
              <a:tailEnd type="triangle" w="med" len="med"/>
            </a:ln>
          </p:spPr>
        </p:cxnSp>
        <p:cxnSp>
          <p:nvCxnSpPr>
            <p:cNvPr id="25611" name="AutoShape 12"/>
            <p:cNvCxnSpPr>
              <a:cxnSpLocks noChangeShapeType="1"/>
              <a:stCxn id="25607" idx="2"/>
              <a:endCxn id="25608" idx="0"/>
            </p:cNvCxnSpPr>
            <p:nvPr/>
          </p:nvCxnSpPr>
          <p:spPr bwMode="auto">
            <a:xfrm>
              <a:off x="3094" y="2925"/>
              <a:ext cx="3" cy="387"/>
            </a:xfrm>
            <a:prstGeom prst="straightConnector1">
              <a:avLst/>
            </a:prstGeom>
            <a:noFill/>
            <a:ln w="9525">
              <a:solidFill>
                <a:schemeClr val="tx1"/>
              </a:solidFill>
              <a:round/>
              <a:headEnd/>
              <a:tailEnd type="triangle" w="med" len="med"/>
            </a:ln>
          </p:spPr>
        </p:cxnSp>
      </p:gr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zh-CN" sz="3600" smtClean="0">
                <a:ea typeface="宋体" pitchFamily="-105" charset="-122"/>
                <a:cs typeface="宋体" pitchFamily="-105" charset="-122"/>
              </a:rPr>
              <a:t>Fair Comparison</a:t>
            </a:r>
            <a:endParaRPr lang="en-US" sz="3600" smtClean="0">
              <a:ea typeface="宋体" pitchFamily="-105" charset="-122"/>
              <a:cs typeface="宋体" pitchFamily="-105" charset="-122"/>
            </a:endParaRPr>
          </a:p>
        </p:txBody>
      </p:sp>
      <p:sp>
        <p:nvSpPr>
          <p:cNvPr id="27651" name="Rectangle 3"/>
          <p:cNvSpPr>
            <a:spLocks noGrp="1" noChangeArrowheads="1"/>
          </p:cNvSpPr>
          <p:nvPr>
            <p:ph idx="1"/>
          </p:nvPr>
        </p:nvSpPr>
        <p:spPr/>
        <p:txBody>
          <a:bodyPr/>
          <a:lstStyle/>
          <a:p>
            <a:pPr>
              <a:lnSpc>
                <a:spcPct val="90000"/>
              </a:lnSpc>
            </a:pPr>
            <a:r>
              <a:rPr lang="en-US" altLang="zh-CN" smtClean="0">
                <a:ea typeface="宋体" pitchFamily="-105" charset="-122"/>
                <a:cs typeface="宋体" pitchFamily="-105" charset="-122"/>
              </a:rPr>
              <a:t>In order to make a fair comparison, adjust the U.S. price and the price in the comparison market back to the point where both sales are ready to be shipped from the factory gate, i.e., the “ex-factory” price.  </a:t>
            </a:r>
          </a:p>
          <a:p>
            <a:endParaRPr lang="en-US" smtClean="0"/>
          </a:p>
        </p:txBody>
      </p:sp>
      <p:sp>
        <p:nvSpPr>
          <p:cNvPr id="8" name="Slide Number Placeholder 7"/>
          <p:cNvSpPr>
            <a:spLocks noGrp="1"/>
          </p:cNvSpPr>
          <p:nvPr>
            <p:ph type="sldNum" sz="quarter" idx="12"/>
          </p:nvPr>
        </p:nvSpPr>
        <p:spPr/>
        <p:txBody>
          <a:bodyPr/>
          <a:lstStyle/>
          <a:p>
            <a:pPr>
              <a:defRPr/>
            </a:pPr>
            <a:fld id="{5A2A5009-2FF7-D54F-9B84-132BB9A7C0F5}" type="slidenum">
              <a:rPr lang="en-US"/>
              <a:pPr>
                <a:defRPr/>
              </a:pPr>
              <a:t>7</a:t>
            </a:fld>
            <a:endParaRPr lang="en-US" sz="1400">
              <a:latin typeface="Georgia" charset="0"/>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52400" y="152400"/>
            <a:ext cx="8534400" cy="914400"/>
          </a:xfrm>
        </p:spPr>
        <p:txBody>
          <a:bodyPr/>
          <a:lstStyle/>
          <a:p>
            <a:r>
              <a:rPr lang="en-US" altLang="zh-CN" sz="3600" smtClean="0">
                <a:ea typeface="宋体" pitchFamily="-105" charset="-122"/>
                <a:cs typeface="宋体" pitchFamily="-105" charset="-122"/>
              </a:rPr>
              <a:t>Fair Comparison</a:t>
            </a:r>
            <a:endParaRPr lang="en-US" sz="3600" smtClean="0"/>
          </a:p>
        </p:txBody>
      </p:sp>
      <p:sp>
        <p:nvSpPr>
          <p:cNvPr id="29699" name="Rectangle 4"/>
          <p:cNvSpPr>
            <a:spLocks noGrp="1" noChangeArrowheads="1"/>
          </p:cNvSpPr>
          <p:nvPr>
            <p:ph idx="1"/>
          </p:nvPr>
        </p:nvSpPr>
        <p:spPr>
          <a:xfrm>
            <a:off x="685800" y="1752600"/>
            <a:ext cx="7772400" cy="4648200"/>
          </a:xfrm>
        </p:spPr>
        <p:txBody>
          <a:bodyPr/>
          <a:lstStyle/>
          <a:p>
            <a:pPr>
              <a:lnSpc>
                <a:spcPct val="90000"/>
              </a:lnSpc>
            </a:pPr>
            <a:r>
              <a:rPr lang="en-US" smtClean="0"/>
              <a:t>Making a "fair comparison" between normal value and U.S. price</a:t>
            </a:r>
          </a:p>
          <a:p>
            <a:pPr>
              <a:lnSpc>
                <a:spcPct val="90000"/>
              </a:lnSpc>
              <a:buFontTx/>
              <a:buNone/>
            </a:pPr>
            <a:endParaRPr lang="en-US" smtClean="0"/>
          </a:p>
          <a:p>
            <a:pPr>
              <a:lnSpc>
                <a:spcPct val="90000"/>
              </a:lnSpc>
              <a:buFontTx/>
              <a:buNone/>
            </a:pPr>
            <a:endParaRPr lang="en-US" smtClean="0"/>
          </a:p>
          <a:p>
            <a:pPr>
              <a:lnSpc>
                <a:spcPct val="90000"/>
              </a:lnSpc>
              <a:buFontTx/>
              <a:buNone/>
            </a:pPr>
            <a:r>
              <a:rPr lang="en-US" sz="1600" smtClean="0">
                <a:solidFill>
                  <a:srgbClr val="000000"/>
                </a:solidFill>
                <a:latin typeface="Arial" pitchFamily="-105" charset="0"/>
                <a:hlinkClick r:id="rId3"/>
              </a:rPr>
              <a:t>  </a:t>
            </a:r>
            <a:endParaRPr lang="en-US" sz="1600" smtClean="0">
              <a:solidFill>
                <a:srgbClr val="000000"/>
              </a:solidFill>
              <a:latin typeface="Arial" pitchFamily="-105" charset="0"/>
            </a:endParaRPr>
          </a:p>
        </p:txBody>
      </p:sp>
      <p:sp>
        <p:nvSpPr>
          <p:cNvPr id="11" name="Slide Number Placeholder 10"/>
          <p:cNvSpPr>
            <a:spLocks noGrp="1"/>
          </p:cNvSpPr>
          <p:nvPr>
            <p:ph type="sldNum" sz="quarter" idx="12"/>
          </p:nvPr>
        </p:nvSpPr>
        <p:spPr/>
        <p:txBody>
          <a:bodyPr/>
          <a:lstStyle/>
          <a:p>
            <a:pPr>
              <a:defRPr/>
            </a:pPr>
            <a:fld id="{15F3872A-F303-4949-9AE2-00B11CE1C7CB}" type="slidenum">
              <a:rPr lang="en-US"/>
              <a:pPr>
                <a:defRPr/>
              </a:pPr>
              <a:t>8</a:t>
            </a:fld>
            <a:endParaRPr lang="en-US" sz="1400">
              <a:latin typeface="Georgia" charset="0"/>
            </a:endParaRPr>
          </a:p>
        </p:txBody>
      </p:sp>
      <p:pic>
        <p:nvPicPr>
          <p:cNvPr id="29701" name="Picture 5" descr="http://www.wegmans.com/kitchen/ingredients/produce/fruit/images/apples.jpg"/>
          <p:cNvPicPr>
            <a:picLocks noChangeAspect="1" noChangeArrowheads="1"/>
          </p:cNvPicPr>
          <p:nvPr/>
        </p:nvPicPr>
        <p:blipFill>
          <a:blip r:embed="rId4"/>
          <a:srcRect/>
          <a:stretch>
            <a:fillRect/>
          </a:stretch>
        </p:blipFill>
        <p:spPr bwMode="auto">
          <a:xfrm>
            <a:off x="609600" y="3657600"/>
            <a:ext cx="2895600" cy="2378075"/>
          </a:xfrm>
          <a:prstGeom prst="rect">
            <a:avLst/>
          </a:prstGeom>
          <a:noFill/>
          <a:ln w="9525">
            <a:noFill/>
            <a:miter lim="800000"/>
            <a:headEnd/>
            <a:tailEnd/>
          </a:ln>
        </p:spPr>
      </p:pic>
      <p:sp>
        <p:nvSpPr>
          <p:cNvPr id="29702" name="Text Box 6"/>
          <p:cNvSpPr txBox="1">
            <a:spLocks noChangeArrowheads="1"/>
          </p:cNvSpPr>
          <p:nvPr/>
        </p:nvSpPr>
        <p:spPr bwMode="auto">
          <a:xfrm>
            <a:off x="3886200" y="4419600"/>
            <a:ext cx="1295400" cy="1006475"/>
          </a:xfrm>
          <a:prstGeom prst="rect">
            <a:avLst/>
          </a:prstGeom>
          <a:noFill/>
          <a:ln w="9525">
            <a:noFill/>
            <a:miter lim="800000"/>
            <a:headEnd/>
            <a:tailEnd/>
          </a:ln>
        </p:spPr>
        <p:txBody>
          <a:bodyPr>
            <a:prstTxWarp prst="textNoShape">
              <a:avLst/>
            </a:prstTxWarp>
            <a:spAutoFit/>
          </a:bodyPr>
          <a:lstStyle/>
          <a:p>
            <a:pPr algn="ctr" eaLnBrk="1" hangingPunct="1"/>
            <a:r>
              <a:rPr lang="en-US" sz="6000" b="1">
                <a:latin typeface="Times New Roman" pitchFamily="-105" charset="0"/>
              </a:rPr>
              <a:t>to</a:t>
            </a:r>
          </a:p>
        </p:txBody>
      </p:sp>
      <p:pic>
        <p:nvPicPr>
          <p:cNvPr id="29703" name="Picture 7" descr="http://www.wegmans.com/kitchen/ingredients/produce/fruit/images/apples.jpg"/>
          <p:cNvPicPr>
            <a:picLocks noChangeAspect="1" noChangeArrowheads="1"/>
          </p:cNvPicPr>
          <p:nvPr/>
        </p:nvPicPr>
        <p:blipFill>
          <a:blip r:embed="rId4"/>
          <a:srcRect/>
          <a:stretch>
            <a:fillRect/>
          </a:stretch>
        </p:blipFill>
        <p:spPr bwMode="auto">
          <a:xfrm>
            <a:off x="5715000" y="3657600"/>
            <a:ext cx="2895600" cy="23780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r>
              <a:rPr lang="en-US" sz="3200">
                <a:latin typeface="Calibri" charset="0"/>
              </a:rPr>
              <a:t>Market Economy vs. Nonmarket Economy  Comparisons</a:t>
            </a:r>
            <a:endParaRPr lang="en-US" sz="3200">
              <a:latin typeface="Calibri" charset="0"/>
              <a:ea typeface="宋体" charset="0"/>
              <a:cs typeface="宋体" charset="0"/>
            </a:endParaRPr>
          </a:p>
        </p:txBody>
      </p:sp>
      <p:sp>
        <p:nvSpPr>
          <p:cNvPr id="31747" name="Rectangle 3"/>
          <p:cNvSpPr>
            <a:spLocks noGrp="1" noChangeArrowheads="1"/>
          </p:cNvSpPr>
          <p:nvPr>
            <p:ph idx="1"/>
          </p:nvPr>
        </p:nvSpPr>
        <p:spPr>
          <a:xfrm>
            <a:off x="1219200" y="1447800"/>
            <a:ext cx="7239000" cy="4648200"/>
          </a:xfrm>
        </p:spPr>
        <p:txBody>
          <a:bodyPr/>
          <a:lstStyle/>
          <a:p>
            <a:r>
              <a:rPr lang="en-US" sz="2800">
                <a:latin typeface="Calibri" charset="0"/>
              </a:rPr>
              <a:t>U.S. anti-dumping law applies differently to countries considered to have nonmarket economies (NME) than to those with market economies (ME).</a:t>
            </a:r>
          </a:p>
          <a:p>
            <a:endParaRPr lang="en-US" sz="2800">
              <a:latin typeface="Calibri" charset="0"/>
            </a:endParaRPr>
          </a:p>
          <a:p>
            <a:r>
              <a:rPr lang="en-US" sz="2800">
                <a:latin typeface="Calibri" charset="0"/>
              </a:rPr>
              <a:t>In NMEs prices and costs are presumed to be under government control rather than subject to market-based principles and, therefore, cannot be relied upon.</a:t>
            </a:r>
          </a:p>
          <a:p>
            <a:endParaRPr lang="en-US" sz="2800">
              <a:latin typeface="Calibri" charset="0"/>
            </a:endParaRPr>
          </a:p>
          <a:p>
            <a:pPr>
              <a:buFontTx/>
              <a:buNone/>
            </a:pPr>
            <a:endParaRPr lang="en-US">
              <a:latin typeface="Calibri" charset="0"/>
            </a:endParaRPr>
          </a:p>
        </p:txBody>
      </p:sp>
      <p:sp>
        <p:nvSpPr>
          <p:cNvPr id="7" name="Slide Number Placeholder 6"/>
          <p:cNvSpPr>
            <a:spLocks noGrp="1"/>
          </p:cNvSpPr>
          <p:nvPr>
            <p:ph type="sldNum" sz="quarter" idx="12"/>
          </p:nvPr>
        </p:nvSpPr>
        <p:spPr/>
        <p:txBody>
          <a:bodyPr/>
          <a:lstStyle>
            <a:lvl1pPr>
              <a:defRPr sz="3600">
                <a:solidFill>
                  <a:schemeClr val="tx1"/>
                </a:solidFill>
                <a:latin typeface="Times" charset="0"/>
                <a:ea typeface="ＭＳ Ｐゴシック" charset="0"/>
                <a:cs typeface="ＭＳ Ｐゴシック" charset="0"/>
              </a:defRPr>
            </a:lvl1pPr>
            <a:lvl2pPr marL="37931725" indent="-37474525">
              <a:defRPr sz="3600">
                <a:solidFill>
                  <a:schemeClr val="tx1"/>
                </a:solidFill>
                <a:latin typeface="Times" charset="0"/>
                <a:ea typeface="ＭＳ Ｐゴシック" charset="0"/>
              </a:defRPr>
            </a:lvl2pPr>
            <a:lvl3pPr>
              <a:defRPr sz="3600">
                <a:solidFill>
                  <a:schemeClr val="tx1"/>
                </a:solidFill>
                <a:latin typeface="Times" charset="0"/>
                <a:ea typeface="ＭＳ Ｐゴシック" charset="0"/>
              </a:defRPr>
            </a:lvl3pPr>
            <a:lvl4pPr>
              <a:defRPr sz="3600">
                <a:solidFill>
                  <a:schemeClr val="tx1"/>
                </a:solidFill>
                <a:latin typeface="Times" charset="0"/>
                <a:ea typeface="ＭＳ Ｐゴシック" charset="0"/>
              </a:defRPr>
            </a:lvl4pPr>
            <a:lvl5pPr>
              <a:defRPr sz="3600">
                <a:solidFill>
                  <a:schemeClr val="tx1"/>
                </a:solidFill>
                <a:latin typeface="Times" charset="0"/>
                <a:ea typeface="ＭＳ Ｐゴシック" charset="0"/>
              </a:defRPr>
            </a:lvl5pPr>
            <a:lvl6pPr marL="457200" eaLnBrk="0" fontAlgn="base" hangingPunct="0">
              <a:spcBef>
                <a:spcPct val="0"/>
              </a:spcBef>
              <a:spcAft>
                <a:spcPct val="0"/>
              </a:spcAft>
              <a:defRPr sz="3600">
                <a:solidFill>
                  <a:schemeClr val="tx1"/>
                </a:solidFill>
                <a:latin typeface="Times" charset="0"/>
                <a:ea typeface="ＭＳ Ｐゴシック" charset="0"/>
              </a:defRPr>
            </a:lvl6pPr>
            <a:lvl7pPr marL="914400" eaLnBrk="0" fontAlgn="base" hangingPunct="0">
              <a:spcBef>
                <a:spcPct val="0"/>
              </a:spcBef>
              <a:spcAft>
                <a:spcPct val="0"/>
              </a:spcAft>
              <a:defRPr sz="3600">
                <a:solidFill>
                  <a:schemeClr val="tx1"/>
                </a:solidFill>
                <a:latin typeface="Times" charset="0"/>
                <a:ea typeface="ＭＳ Ｐゴシック" charset="0"/>
              </a:defRPr>
            </a:lvl7pPr>
            <a:lvl8pPr marL="1371600" eaLnBrk="0" fontAlgn="base" hangingPunct="0">
              <a:spcBef>
                <a:spcPct val="0"/>
              </a:spcBef>
              <a:spcAft>
                <a:spcPct val="0"/>
              </a:spcAft>
              <a:defRPr sz="3600">
                <a:solidFill>
                  <a:schemeClr val="tx1"/>
                </a:solidFill>
                <a:latin typeface="Times" charset="0"/>
                <a:ea typeface="ＭＳ Ｐゴシック" charset="0"/>
              </a:defRPr>
            </a:lvl8pPr>
            <a:lvl9pPr marL="1828800" eaLnBrk="0" fontAlgn="base" hangingPunct="0">
              <a:spcBef>
                <a:spcPct val="0"/>
              </a:spcBef>
              <a:spcAft>
                <a:spcPct val="0"/>
              </a:spcAft>
              <a:defRPr sz="3600">
                <a:solidFill>
                  <a:schemeClr val="tx1"/>
                </a:solidFill>
                <a:latin typeface="Times" charset="0"/>
                <a:ea typeface="ＭＳ Ｐゴシック" charset="0"/>
              </a:defRPr>
            </a:lvl9pPr>
          </a:lstStyle>
          <a:p>
            <a:fld id="{966DFF67-159A-564A-885A-CA3398B620ED}" type="slidenum">
              <a:rPr lang="en-US" sz="1200">
                <a:solidFill>
                  <a:srgbClr val="898989"/>
                </a:solidFill>
              </a:rPr>
              <a:pPr/>
              <a:t>9</a:t>
            </a:fld>
            <a:endParaRPr lang="en-US" sz="1400">
              <a:solidFill>
                <a:srgbClr val="898989"/>
              </a:solidFill>
              <a:latin typeface="Georgia" charset="0"/>
            </a:endParaRPr>
          </a:p>
        </p:txBody>
      </p:sp>
    </p:spTree>
    <p:extLst>
      <p:ext uri="{BB962C8B-B14F-4D97-AF65-F5344CB8AC3E}">
        <p14:creationId xmlns:p14="http://schemas.microsoft.com/office/powerpoint/2010/main" val="19208012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2167</TotalTime>
  <Words>2848</Words>
  <Application>Microsoft Macintosh PowerPoint</Application>
  <PresentationFormat>On-screen Show (4:3)</PresentationFormat>
  <Paragraphs>509</Paragraphs>
  <Slides>58</Slides>
  <Notes>58</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U.S. Antidumping and Countervailing Duty Laws</vt:lpstr>
      <vt:lpstr>Why Do the Unfair Trade Laws Exist?</vt:lpstr>
      <vt:lpstr>Commerce vs. ITC</vt:lpstr>
      <vt:lpstr>What is an  Antidumping Duty?</vt:lpstr>
      <vt:lpstr>What is Dumping?</vt:lpstr>
      <vt:lpstr>Overview of the Dumping Margin Calculation</vt:lpstr>
      <vt:lpstr>Fair Comparison</vt:lpstr>
      <vt:lpstr>Fair Comparison</vt:lpstr>
      <vt:lpstr>Market Economy vs. Nonmarket Economy  Comparisons</vt:lpstr>
      <vt:lpstr>NME – Factors to be considered</vt:lpstr>
      <vt:lpstr>NME – Factors to be considered</vt:lpstr>
      <vt:lpstr>Fair Comparisons - ME</vt:lpstr>
      <vt:lpstr> Price-to-Price Margin Calculation</vt:lpstr>
      <vt:lpstr>Fair Comparisons - NME</vt:lpstr>
      <vt:lpstr>Factors of Production and Surrogate Value Information</vt:lpstr>
      <vt:lpstr>Normal Value Calculation for a Non Market-Economy (NME) Investigation</vt:lpstr>
      <vt:lpstr>What is a  Countervailing Duty?</vt:lpstr>
      <vt:lpstr>Countervailable Subsidies</vt:lpstr>
      <vt:lpstr>Financial Contribution</vt:lpstr>
      <vt:lpstr>Benefit</vt:lpstr>
      <vt:lpstr>Specificity</vt:lpstr>
      <vt:lpstr>PowerPoint Presentation</vt:lpstr>
      <vt:lpstr>PowerPoint Presentation</vt:lpstr>
      <vt:lpstr>PowerPoint Presentation</vt:lpstr>
      <vt:lpstr>Calculation of the Countervailable Subsidy Rate</vt:lpstr>
      <vt:lpstr>PowerPoint Presentation</vt:lpstr>
      <vt:lpstr>Petitions</vt:lpstr>
      <vt:lpstr>Petition</vt:lpstr>
      <vt:lpstr>Timing of DOC Events in                 Investigations</vt:lpstr>
      <vt:lpstr>PowerPoint Presentation</vt:lpstr>
      <vt:lpstr>Period of Investigation</vt:lpstr>
      <vt:lpstr>AD Questionnaire Structure</vt:lpstr>
      <vt:lpstr>CVD Questionnaire Structure</vt:lpstr>
      <vt:lpstr>Purpose of Supplemental Questionnaires</vt:lpstr>
      <vt:lpstr>Commerce Preliminary Determination</vt:lpstr>
      <vt:lpstr>Bond/Deposit Requirements Imposed After Issuance of a Preliminary Determination</vt:lpstr>
      <vt:lpstr>Bond/Deposit Requirements Imposed After Issuance of a Preliminary Determination</vt:lpstr>
      <vt:lpstr>Verification </vt:lpstr>
      <vt:lpstr>Activities Leading up to Final Determination</vt:lpstr>
      <vt:lpstr>Commerce Final Determination</vt:lpstr>
      <vt:lpstr>Bond/Deposit Requirements Imposed After Issuance of a Final Determination by Commerce</vt:lpstr>
      <vt:lpstr>AD/CVD Order</vt:lpstr>
      <vt:lpstr>Recourse Following Final Determination and/or Order</vt:lpstr>
      <vt:lpstr>Administrative Reviews—How to Comply with the AD/CVD Law</vt:lpstr>
      <vt:lpstr>Retrospective System</vt:lpstr>
      <vt:lpstr>Retrospective System</vt:lpstr>
      <vt:lpstr>Period Covered</vt:lpstr>
      <vt:lpstr>Injury, Assessment, and Cash Deposits</vt:lpstr>
      <vt:lpstr>Who Can Request a Review?</vt:lpstr>
      <vt:lpstr>When Can a Review Be Requested?</vt:lpstr>
      <vt:lpstr>What if no review is requested?</vt:lpstr>
      <vt:lpstr>What if deposits are less than the review results? </vt:lpstr>
      <vt:lpstr>What if deposits are higher than the review results? </vt:lpstr>
      <vt:lpstr>Other Post-Order Reviews </vt:lpstr>
      <vt:lpstr>Other Post-Order Reviews</vt:lpstr>
      <vt:lpstr>Other Post-Order Inquiries</vt:lpstr>
      <vt:lpstr>Conclusion</vt:lpstr>
      <vt:lpstr>Conclusion</vt:lpstr>
    </vt:vector>
  </TitlesOfParts>
  <Company>USDOC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Churches</dc:creator>
  <cp:lastModifiedBy>Stephen Claeys</cp:lastModifiedBy>
  <cp:revision>176</cp:revision>
  <cp:lastPrinted>2006-07-11T18:20:02Z</cp:lastPrinted>
  <dcterms:created xsi:type="dcterms:W3CDTF">2014-05-13T22:58:06Z</dcterms:created>
  <dcterms:modified xsi:type="dcterms:W3CDTF">2014-09-23T15:40:34Z</dcterms:modified>
</cp:coreProperties>
</file>