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865" r:id="rId2"/>
    <p:sldId id="542" r:id="rId3"/>
    <p:sldId id="755" r:id="rId4"/>
    <p:sldId id="852" r:id="rId5"/>
    <p:sldId id="853" r:id="rId6"/>
    <p:sldId id="864" r:id="rId7"/>
    <p:sldId id="820" r:id="rId8"/>
    <p:sldId id="762" r:id="rId9"/>
    <p:sldId id="863" r:id="rId10"/>
    <p:sldId id="851" r:id="rId11"/>
    <p:sldId id="822" r:id="rId12"/>
    <p:sldId id="821" r:id="rId13"/>
    <p:sldId id="752" r:id="rId14"/>
    <p:sldId id="816" r:id="rId15"/>
    <p:sldId id="830" r:id="rId16"/>
    <p:sldId id="841" r:id="rId17"/>
    <p:sldId id="691" r:id="rId18"/>
    <p:sldId id="803" r:id="rId19"/>
    <p:sldId id="261" r:id="rId20"/>
    <p:sldId id="535" r:id="rId21"/>
    <p:sldId id="525" r:id="rId22"/>
    <p:sldId id="868" r:id="rId23"/>
    <p:sldId id="748" r:id="rId24"/>
    <p:sldId id="749" r:id="rId25"/>
    <p:sldId id="615" r:id="rId26"/>
    <p:sldId id="614" r:id="rId27"/>
    <p:sldId id="712" r:id="rId28"/>
    <p:sldId id="676" r:id="rId29"/>
    <p:sldId id="677" r:id="rId30"/>
    <p:sldId id="678" r:id="rId31"/>
    <p:sldId id="657" r:id="rId32"/>
    <p:sldId id="707" r:id="rId33"/>
    <p:sldId id="709" r:id="rId34"/>
    <p:sldId id="697" r:id="rId35"/>
    <p:sldId id="698" r:id="rId36"/>
    <p:sldId id="699" r:id="rId37"/>
    <p:sldId id="694" r:id="rId38"/>
    <p:sldId id="695" r:id="rId39"/>
    <p:sldId id="867" r:id="rId40"/>
    <p:sldId id="5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7FEE6"/>
    <a:srgbClr val="FFFF66"/>
    <a:srgbClr val="FFAFAF"/>
    <a:srgbClr val="00CC99"/>
    <a:srgbClr val="588825"/>
    <a:srgbClr val="0395C8"/>
    <a:srgbClr val="FF0066"/>
    <a:srgbClr val="00FFCC"/>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0" autoAdjust="0"/>
    <p:restoredTop sz="78938" autoAdjust="0"/>
  </p:normalViewPr>
  <p:slideViewPr>
    <p:cSldViewPr>
      <p:cViewPr varScale="1">
        <p:scale>
          <a:sx n="107" d="100"/>
          <a:sy n="107" d="100"/>
        </p:scale>
        <p:origin x="648" y="176"/>
      </p:cViewPr>
      <p:guideLst>
        <p:guide orient="horz" pos="672"/>
        <p:guide pos="336"/>
      </p:guideLst>
    </p:cSldViewPr>
  </p:slideViewPr>
  <p:outlineViewPr>
    <p:cViewPr>
      <p:scale>
        <a:sx n="33" d="100"/>
        <a:sy n="33" d="100"/>
      </p:scale>
      <p:origin x="0" y="-9088"/>
    </p:cViewPr>
  </p:outlineViewPr>
  <p:notesTextViewPr>
    <p:cViewPr>
      <p:scale>
        <a:sx n="75" d="100"/>
        <a:sy n="75" d="100"/>
      </p:scale>
      <p:origin x="0" y="0"/>
    </p:cViewPr>
  </p:notesTextViewPr>
  <p:sorterViewPr>
    <p:cViewPr>
      <p:scale>
        <a:sx n="1" d="1"/>
        <a:sy n="1" d="1"/>
      </p:scale>
      <p:origin x="0" y="16840"/>
    </p:cViewPr>
  </p:sorterViewPr>
  <p:notesViewPr>
    <p:cSldViewPr>
      <p:cViewPr varScale="1">
        <p:scale>
          <a:sx n="81" d="100"/>
          <a:sy n="81" d="100"/>
        </p:scale>
        <p:origin x="33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BEEB-DF45-A153-126392A9BE88}"/>
              </c:ext>
            </c:extLst>
          </c:dPt>
          <c:cat>
            <c:strRef>
              <c:f>Sheet1!$A$2:$A$4</c:f>
              <c:strCache>
                <c:ptCount val="3"/>
                <c:pt idx="0">
                  <c:v>1st Qtr</c:v>
                </c:pt>
                <c:pt idx="2">
                  <c:v>2nd Qtr</c:v>
                </c:pt>
              </c:strCache>
            </c:strRef>
          </c:cat>
          <c:val>
            <c:numRef>
              <c:f>Sheet1!$B$2:$B$4</c:f>
              <c:numCache>
                <c:formatCode>0%</c:formatCode>
                <c:ptCount val="3"/>
                <c:pt idx="0">
                  <c:v>0.38</c:v>
                </c:pt>
                <c:pt idx="1">
                  <c:v>0.1</c:v>
                </c:pt>
                <c:pt idx="2">
                  <c:v>0.52</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73B7-4A49-AFBD-113BD42E3F0C}"/>
              </c:ext>
            </c:extLst>
          </c:dPt>
          <c:cat>
            <c:strRef>
              <c:f>Sheet1!$A$2:$A$4</c:f>
              <c:strCache>
                <c:ptCount val="3"/>
                <c:pt idx="0">
                  <c:v>1st Qtr</c:v>
                </c:pt>
                <c:pt idx="2">
                  <c:v>2nd Qtr</c:v>
                </c:pt>
              </c:strCache>
            </c:strRef>
          </c:cat>
          <c:val>
            <c:numRef>
              <c:f>Sheet1!$B$2:$B$4</c:f>
              <c:numCache>
                <c:formatCode>0%</c:formatCode>
                <c:ptCount val="3"/>
                <c:pt idx="0">
                  <c:v>0.53</c:v>
                </c:pt>
                <c:pt idx="1">
                  <c:v>0.05</c:v>
                </c:pt>
                <c:pt idx="2">
                  <c:v>0.42</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bg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7DF8-5D43-B319-A70BB7440ED0}"/>
              </c:ext>
            </c:extLst>
          </c:dPt>
          <c:cat>
            <c:strRef>
              <c:f>Sheet1!$A$2:$A$4</c:f>
              <c:strCache>
                <c:ptCount val="3"/>
                <c:pt idx="0">
                  <c:v>1st Qtr</c:v>
                </c:pt>
                <c:pt idx="2">
                  <c:v>2nd Qtr</c:v>
                </c:pt>
              </c:strCache>
            </c:strRef>
          </c:cat>
          <c:val>
            <c:numRef>
              <c:f>Sheet1!$B$2:$B$4</c:f>
              <c:numCache>
                <c:formatCode>0%</c:formatCode>
                <c:ptCount val="3"/>
                <c:pt idx="0">
                  <c:v>0.37</c:v>
                </c:pt>
                <c:pt idx="1">
                  <c:v>0.1</c:v>
                </c:pt>
                <c:pt idx="2">
                  <c:v>0.53</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96C8-374E-A9C6-F165AE4D0C03}"/>
              </c:ext>
            </c:extLst>
          </c:dPt>
          <c:cat>
            <c:strRef>
              <c:f>Sheet1!$A$2:$A$4</c:f>
              <c:strCache>
                <c:ptCount val="3"/>
                <c:pt idx="0">
                  <c:v>1st Qtr</c:v>
                </c:pt>
                <c:pt idx="2">
                  <c:v>2nd Qtr</c:v>
                </c:pt>
              </c:strCache>
            </c:strRef>
          </c:cat>
          <c:val>
            <c:numRef>
              <c:f>Sheet1!$B$2:$B$4</c:f>
              <c:numCache>
                <c:formatCode>0%</c:formatCode>
                <c:ptCount val="3"/>
                <c:pt idx="0">
                  <c:v>0.55000000000000004</c:v>
                </c:pt>
                <c:pt idx="1">
                  <c:v>0.06</c:v>
                </c:pt>
                <c:pt idx="2">
                  <c:v>0.39</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C93C-A74E-B3C2-0492E0F191FD}"/>
              </c:ext>
            </c:extLst>
          </c:dPt>
          <c:cat>
            <c:strRef>
              <c:f>Sheet1!$A$2:$A$4</c:f>
              <c:strCache>
                <c:ptCount val="3"/>
                <c:pt idx="0">
                  <c:v>1st Qtr</c:v>
                </c:pt>
                <c:pt idx="2">
                  <c:v>2nd Qtr</c:v>
                </c:pt>
              </c:strCache>
            </c:strRef>
          </c:cat>
          <c:val>
            <c:numRef>
              <c:f>Sheet1!$B$2:$B$4</c:f>
              <c:numCache>
                <c:formatCode>0%</c:formatCode>
                <c:ptCount val="3"/>
                <c:pt idx="0">
                  <c:v>0.48</c:v>
                </c:pt>
                <c:pt idx="1">
                  <c:v>0.09</c:v>
                </c:pt>
                <c:pt idx="2">
                  <c:v>0.43</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44CD-4C42-BBD7-076A9FA90E01}"/>
              </c:ext>
            </c:extLst>
          </c:dPt>
          <c:dPt>
            <c:idx val="1"/>
            <c:bubble3D val="0"/>
            <c:spPr>
              <a:solidFill>
                <a:schemeClr val="tx1">
                  <a:lumMod val="50000"/>
                  <a:lumOff val="50000"/>
                </a:schemeClr>
              </a:solidFill>
              <a:ln w="19050">
                <a:solidFill>
                  <a:schemeClr val="bg1"/>
                </a:solidFill>
              </a:ln>
              <a:effectLst/>
            </c:spPr>
            <c:extLst>
              <c:ext xmlns:c16="http://schemas.microsoft.com/office/drawing/2014/chart" uri="{C3380CC4-5D6E-409C-BE32-E72D297353CC}">
                <c16:uniqueId val="{00000003-44CD-4C42-BBD7-076A9FA90E01}"/>
              </c:ext>
            </c:extLst>
          </c:dPt>
          <c:dPt>
            <c:idx val="2"/>
            <c:bubble3D val="0"/>
            <c:spPr>
              <a:noFill/>
              <a:ln w="19050">
                <a:noFill/>
              </a:ln>
              <a:effectLst/>
            </c:spPr>
            <c:extLst>
              <c:ext xmlns:c16="http://schemas.microsoft.com/office/drawing/2014/chart" uri="{C3380CC4-5D6E-409C-BE32-E72D297353CC}">
                <c16:uniqueId val="{00000005-7DF8-5D43-B319-A70BB7440ED0}"/>
              </c:ext>
            </c:extLst>
          </c:dPt>
          <c:cat>
            <c:strRef>
              <c:f>Sheet1!$A$2:$A$4</c:f>
              <c:strCache>
                <c:ptCount val="3"/>
                <c:pt idx="0">
                  <c:v>1st Qtr</c:v>
                </c:pt>
                <c:pt idx="2">
                  <c:v>2nd Qtr</c:v>
                </c:pt>
              </c:strCache>
            </c:strRef>
          </c:cat>
          <c:val>
            <c:numRef>
              <c:f>Sheet1!$B$2:$B$4</c:f>
              <c:numCache>
                <c:formatCode>0%</c:formatCode>
                <c:ptCount val="3"/>
                <c:pt idx="0">
                  <c:v>0.37</c:v>
                </c:pt>
                <c:pt idx="1">
                  <c:v>0.1</c:v>
                </c:pt>
                <c:pt idx="2">
                  <c:v>0.53</c:v>
                </c:pt>
              </c:numCache>
            </c:numRef>
          </c:val>
          <c:extLst>
            <c:ext xmlns:c16="http://schemas.microsoft.com/office/drawing/2014/chart" uri="{C3380CC4-5D6E-409C-BE32-E72D297353CC}">
              <c16:uniqueId val="{00000004-44CD-4C42-BBD7-076A9FA90E01}"/>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DD12-2948-B2D6-BC2C05E50DB5}"/>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DD12-2948-B2D6-BC2C05E50DB5}"/>
              </c:ext>
            </c:extLst>
          </c:dPt>
          <c:dPt>
            <c:idx val="2"/>
            <c:bubble3D val="0"/>
            <c:spPr>
              <a:noFill/>
              <a:ln w="19050">
                <a:noFill/>
              </a:ln>
              <a:effectLst/>
            </c:spPr>
            <c:extLst>
              <c:ext xmlns:c16="http://schemas.microsoft.com/office/drawing/2014/chart" uri="{C3380CC4-5D6E-409C-BE32-E72D297353CC}">
                <c16:uniqueId val="{00000005-63CF-E044-9104-5AE098FD939F}"/>
              </c:ext>
            </c:extLst>
          </c:dPt>
          <c:cat>
            <c:strRef>
              <c:f>Sheet1!$A$2:$A$4</c:f>
              <c:strCache>
                <c:ptCount val="3"/>
                <c:pt idx="0">
                  <c:v>1st Qtr</c:v>
                </c:pt>
                <c:pt idx="2">
                  <c:v>2nd Qtr</c:v>
                </c:pt>
              </c:strCache>
            </c:strRef>
          </c:cat>
          <c:val>
            <c:numRef>
              <c:f>Sheet1!$B$2:$B$4</c:f>
              <c:numCache>
                <c:formatCode>0%</c:formatCode>
                <c:ptCount val="3"/>
                <c:pt idx="0">
                  <c:v>0.27</c:v>
                </c:pt>
                <c:pt idx="1">
                  <c:v>0.05</c:v>
                </c:pt>
                <c:pt idx="2">
                  <c:v>0.68</c:v>
                </c:pt>
              </c:numCache>
            </c:numRef>
          </c:val>
          <c:extLst>
            <c:ext xmlns:c16="http://schemas.microsoft.com/office/drawing/2014/chart" uri="{C3380CC4-5D6E-409C-BE32-E72D297353CC}">
              <c16:uniqueId val="{00000004-DD12-2948-B2D6-BC2C05E50DB5}"/>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DD12-2948-B2D6-BC2C05E50DB5}"/>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DD12-2948-B2D6-BC2C05E50DB5}"/>
              </c:ext>
            </c:extLst>
          </c:dPt>
          <c:dPt>
            <c:idx val="2"/>
            <c:bubble3D val="0"/>
            <c:spPr>
              <a:noFill/>
              <a:ln w="19050">
                <a:noFill/>
              </a:ln>
              <a:effectLst/>
            </c:spPr>
            <c:extLst>
              <c:ext xmlns:c16="http://schemas.microsoft.com/office/drawing/2014/chart" uri="{C3380CC4-5D6E-409C-BE32-E72D297353CC}">
                <c16:uniqueId val="{00000005-3E93-974C-9435-259DDF6442EA}"/>
              </c:ext>
            </c:extLst>
          </c:dPt>
          <c:cat>
            <c:strRef>
              <c:f>Sheet1!$A$2:$A$4</c:f>
              <c:strCache>
                <c:ptCount val="3"/>
                <c:pt idx="0">
                  <c:v>old</c:v>
                </c:pt>
                <c:pt idx="1">
                  <c:v>new</c:v>
                </c:pt>
                <c:pt idx="2">
                  <c:v>other</c:v>
                </c:pt>
              </c:strCache>
            </c:strRef>
          </c:cat>
          <c:val>
            <c:numRef>
              <c:f>Sheet1!$B$2:$B$4</c:f>
              <c:numCache>
                <c:formatCode>0%</c:formatCode>
                <c:ptCount val="3"/>
                <c:pt idx="0">
                  <c:v>0.24</c:v>
                </c:pt>
                <c:pt idx="1">
                  <c:v>0.01</c:v>
                </c:pt>
                <c:pt idx="2">
                  <c:v>0.75</c:v>
                </c:pt>
              </c:numCache>
            </c:numRef>
          </c:val>
          <c:extLst>
            <c:ext xmlns:c16="http://schemas.microsoft.com/office/drawing/2014/chart" uri="{C3380CC4-5D6E-409C-BE32-E72D297353CC}">
              <c16:uniqueId val="{00000004-DD12-2948-B2D6-BC2C05E50DB5}"/>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C00000"/>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DD12-2948-B2D6-BC2C05E50DB5}"/>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DD12-2948-B2D6-BC2C05E50DB5}"/>
              </c:ext>
            </c:extLst>
          </c:dPt>
          <c:dPt>
            <c:idx val="2"/>
            <c:bubble3D val="0"/>
            <c:spPr>
              <a:noFill/>
              <a:ln w="19050">
                <a:noFill/>
              </a:ln>
              <a:effectLst/>
            </c:spPr>
            <c:extLst>
              <c:ext xmlns:c16="http://schemas.microsoft.com/office/drawing/2014/chart" uri="{C3380CC4-5D6E-409C-BE32-E72D297353CC}">
                <c16:uniqueId val="{00000005-BD81-E445-9DAE-B888D0ECAB7E}"/>
              </c:ext>
            </c:extLst>
          </c:dPt>
          <c:cat>
            <c:strRef>
              <c:f>Sheet1!$A$2:$A$4</c:f>
              <c:strCache>
                <c:ptCount val="3"/>
                <c:pt idx="0">
                  <c:v>1st Qtr</c:v>
                </c:pt>
                <c:pt idx="2">
                  <c:v>2nd Qtr</c:v>
                </c:pt>
              </c:strCache>
            </c:strRef>
          </c:cat>
          <c:val>
            <c:numRef>
              <c:f>Sheet1!$B$2:$B$4</c:f>
              <c:numCache>
                <c:formatCode>0%</c:formatCode>
                <c:ptCount val="3"/>
                <c:pt idx="0">
                  <c:v>0.31</c:v>
                </c:pt>
                <c:pt idx="1">
                  <c:v>0.09</c:v>
                </c:pt>
                <c:pt idx="2">
                  <c:v>0.6</c:v>
                </c:pt>
              </c:numCache>
            </c:numRef>
          </c:val>
          <c:extLst>
            <c:ext xmlns:c16="http://schemas.microsoft.com/office/drawing/2014/chart" uri="{C3380CC4-5D6E-409C-BE32-E72D297353CC}">
              <c16:uniqueId val="{00000004-DD12-2948-B2D6-BC2C05E50DB5}"/>
            </c:ext>
          </c:extLst>
        </c:ser>
        <c:dLbls>
          <c:showLegendKey val="0"/>
          <c:showVal val="0"/>
          <c:showCatName val="0"/>
          <c:showSerName val="0"/>
          <c:showPercent val="0"/>
          <c:showBubbleSize val="0"/>
          <c:showLeaderLines val="1"/>
        </c:dLbls>
        <c:firstSliceAng val="180"/>
        <c:holeSize val="8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E101D-86E5-4718-9D18-CBC50B7E416A}" type="datetimeFigureOut">
              <a:rPr lang="en-US" smtClean="0"/>
              <a:pPr/>
              <a:t>6/25/20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73D2C-C6A9-4113-B675-E6712706D0BB}" type="slidenum">
              <a:rPr lang="en-US" smtClean="0"/>
              <a:pPr/>
              <a:t>‹#›</a:t>
            </a:fld>
            <a:endParaRPr lang="en-US"/>
          </a:p>
        </p:txBody>
      </p:sp>
    </p:spTree>
    <p:extLst>
      <p:ext uri="{BB962C8B-B14F-4D97-AF65-F5344CB8AC3E}">
        <p14:creationId xmlns:p14="http://schemas.microsoft.com/office/powerpoint/2010/main" val="40291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alphaModFix amt="50000"/>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itle 1"/>
          <p:cNvSpPr>
            <a:spLocks noGrp="1"/>
          </p:cNvSpPr>
          <p:nvPr>
            <p:ph type="title"/>
          </p:nvPr>
        </p:nvSpPr>
        <p:spPr>
          <a:xfrm>
            <a:off x="838200" y="2758847"/>
            <a:ext cx="7162800" cy="1362075"/>
          </a:xfrm>
        </p:spPr>
        <p:txBody>
          <a:bodyPr anchor="t">
            <a:noAutofit/>
          </a:bodyPr>
          <a:lstStyle>
            <a:lvl1pPr algn="l">
              <a:defRPr sz="5400" b="1" cap="none" baseline="0">
                <a:latin typeface="Arial" pitchFamily="34" charset="0"/>
                <a:ea typeface="Segoe UI"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7231024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609600" y="152400"/>
            <a:ext cx="10972800" cy="9906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146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bg1"/>
                </a:solidFill>
              </a:defRPr>
            </a:lvl1pPr>
            <a:lvl2pPr>
              <a:defRPr sz="2800"/>
            </a:lvl2pPr>
            <a:lvl3pPr>
              <a:defRPr sz="2400"/>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682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7484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524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574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10972800" cy="990600"/>
          </a:xfrm>
        </p:spPr>
        <p:txBody>
          <a:bodyPr/>
          <a:lstStyle/>
          <a:p>
            <a:r>
              <a:rPr lang="en-US"/>
              <a:t>Click to edit Master title style</a:t>
            </a:r>
          </a:p>
        </p:txBody>
      </p:sp>
    </p:spTree>
    <p:extLst>
      <p:ext uri="{BB962C8B-B14F-4D97-AF65-F5344CB8AC3E}">
        <p14:creationId xmlns:p14="http://schemas.microsoft.com/office/powerpoint/2010/main" val="395041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19202"/>
            <a:ext cx="10363200" cy="2362199"/>
          </a:xfrm>
        </p:spPr>
        <p:txBody>
          <a:bodyPr anchor="b">
            <a:normAutofit/>
          </a:bodyPr>
          <a:lstStyle>
            <a:lvl1pPr>
              <a:defRPr sz="4800" b="1">
                <a:solidFill>
                  <a:srgbClr val="002060"/>
                </a:solidFill>
                <a:latin typeface="Arial" pitchFamily="34" charset="0"/>
                <a:ea typeface="Segoe UI"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4114800"/>
            <a:ext cx="8534400" cy="1676400"/>
          </a:xfrm>
        </p:spPr>
        <p:txBody>
          <a:bodyPr anchor="ctr"/>
          <a:lstStyle>
            <a:lvl1pPr marL="0" indent="0" algn="ctr">
              <a:buNone/>
              <a:defRPr>
                <a:solidFill>
                  <a:srgbClr val="002060"/>
                </a:solidFill>
                <a:latin typeface="Arial Unicode MS" pitchFamily="34" charset="-128"/>
                <a:ea typeface="Arial Unicode MS" pitchFamily="34" charset="-128"/>
                <a:cs typeface="Arial Unicode MS"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alphaModFix amt="85000"/>
            <a:extLst>
              <a:ext uri="{28A0092B-C50C-407E-A947-70E740481C1C}">
                <a14:useLocalDpi xmlns:a14="http://schemas.microsoft.com/office/drawing/2010/main"/>
              </a:ext>
            </a:extLst>
          </a:blip>
          <a:stretch>
            <a:fillRect/>
          </a:stretch>
        </p:blipFill>
        <p:spPr>
          <a:xfrm>
            <a:off x="-32657" y="-478412"/>
            <a:ext cx="12192000" cy="1752600"/>
          </a:xfrm>
          <a:prstGeom prst="rect">
            <a:avLst/>
          </a:prstGeom>
        </p:spPr>
      </p:pic>
    </p:spTree>
    <p:extLst>
      <p:ext uri="{BB962C8B-B14F-4D97-AF65-F5344CB8AC3E}">
        <p14:creationId xmlns:p14="http://schemas.microsoft.com/office/powerpoint/2010/main" val="182601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7000">
              <a:schemeClr val="bg1"/>
            </a:gs>
            <a:gs pos="0">
              <a:srgbClr val="7BB698"/>
            </a:gs>
            <a:gs pos="64000">
              <a:schemeClr val="accent6">
                <a:lumMod val="20000"/>
                <a:lumOff val="80000"/>
              </a:schemeClr>
            </a:gs>
            <a:gs pos="100000">
              <a:srgbClr val="0C7654"/>
            </a:gs>
          </a:gsLst>
          <a:lin ang="17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ontserrat"/>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09600" y="1371601"/>
            <a:ext cx="10972800" cy="4754563"/>
          </a:xfrm>
        </p:spPr>
        <p:txBody>
          <a:bodyPr/>
          <a:lstStyle>
            <a:lvl1pPr>
              <a:buSzPct val="130000"/>
              <a:defRPr/>
            </a:lvl1pPr>
            <a:lvl2pPr marL="742950" indent="-285750">
              <a:buFont typeface="Wingdings" pitchFamily="2" charset="2"/>
              <a:buChar char="§"/>
              <a:defRPr/>
            </a:lvl2pPr>
            <a:lvl3pPr>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03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5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5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25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charRg st="83" end="83"/>
                                            </p:txEl>
                                          </p:spTgt>
                                        </p:tgtEl>
                                        <p:attrNameLst>
                                          <p:attrName>style.visibility</p:attrName>
                                        </p:attrNameLst>
                                      </p:cBhvr>
                                      <p:to>
                                        <p:strVal val="visible"/>
                                      </p:to>
                                    </p:set>
                                    <p:animEffect transition="in" filter="fade">
                                      <p:cBhvr>
                                        <p:cTn id="31" dur="250"/>
                                        <p:tgtEl>
                                          <p:spTgt spid="3">
                                            <p:txEl>
                                              <p:charRg st="83" end="8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charRg st="83" end="83"/>
                                            </p:txEl>
                                          </p:spTgt>
                                        </p:tgtEl>
                                        <p:attrNameLst>
                                          <p:attrName>style.visibility</p:attrName>
                                        </p:attrNameLst>
                                      </p:cBhvr>
                                      <p:to>
                                        <p:strVal val="visible"/>
                                      </p:to>
                                    </p:set>
                                    <p:animEffect transition="in" filter="fade">
                                      <p:cBhvr>
                                        <p:cTn id="36" dur="250"/>
                                        <p:tgtEl>
                                          <p:spTgt spid="3">
                                            <p:txEl>
                                              <p:charRg st="83" end="8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charRg st="83" end="83"/>
                                            </p:txEl>
                                          </p:spTgt>
                                        </p:tgtEl>
                                        <p:attrNameLst>
                                          <p:attrName>style.visibility</p:attrName>
                                        </p:attrNameLst>
                                      </p:cBhvr>
                                      <p:to>
                                        <p:strVal val="visible"/>
                                      </p:to>
                                    </p:set>
                                    <p:animEffect transition="in" filter="fade">
                                      <p:cBhvr>
                                        <p:cTn id="41" dur="250"/>
                                        <p:tgtEl>
                                          <p:spTgt spid="3">
                                            <p:txEl>
                                              <p:charRg st="83" end="8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charRg st="83" end="83"/>
                                            </p:txEl>
                                          </p:spTgt>
                                        </p:tgtEl>
                                        <p:attrNameLst>
                                          <p:attrName>style.visibility</p:attrName>
                                        </p:attrNameLst>
                                      </p:cBhvr>
                                      <p:to>
                                        <p:strVal val="visible"/>
                                      </p:to>
                                    </p:set>
                                    <p:animEffect transition="in" filter="fade">
                                      <p:cBhvr>
                                        <p:cTn id="46" dur="250"/>
                                        <p:tgtEl>
                                          <p:spTgt spid="3">
                                            <p:txEl>
                                              <p:charRg st="83" end="8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charRg st="83" end="83"/>
                                            </p:txEl>
                                          </p:spTgt>
                                        </p:tgtEl>
                                        <p:attrNameLst>
                                          <p:attrName>style.visibility</p:attrName>
                                        </p:attrNameLst>
                                      </p:cBhvr>
                                      <p:to>
                                        <p:strVal val="visible"/>
                                      </p:to>
                                    </p:set>
                                    <p:animEffect transition="in" filter="fade">
                                      <p:cBhvr>
                                        <p:cTn id="51" dur="250"/>
                                        <p:tgtEl>
                                          <p:spTgt spid="3">
                                            <p:txEl>
                                              <p:charRg st="83" end="8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7000">
              <a:schemeClr val="bg1"/>
            </a:gs>
            <a:gs pos="0">
              <a:srgbClr val="7BB698"/>
            </a:gs>
            <a:gs pos="64000">
              <a:schemeClr val="accent6">
                <a:lumMod val="20000"/>
                <a:lumOff val="80000"/>
              </a:schemeClr>
            </a:gs>
            <a:gs pos="100000">
              <a:srgbClr val="0C7654"/>
            </a:gs>
          </a:gsLst>
          <a:lin ang="17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90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609600" y="1371601"/>
            <a:ext cx="5384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1"/>
            <a:ext cx="53848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58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609600" y="1371600"/>
            <a:ext cx="5386917"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06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0FDA3">
            <a:alpha val="37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7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75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FDA3">
            <a:alpha val="27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9906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0"/>
            <a:r>
              <a:rPr lang="en-US" dirty="0"/>
              <a:t>Click</a:t>
            </a:r>
          </a:p>
          <a:p>
            <a:pPr lvl="1"/>
            <a:r>
              <a:rPr lang="en-US" dirty="0"/>
              <a:t>Second</a:t>
            </a:r>
          </a:p>
          <a:p>
            <a:pPr lvl="2"/>
            <a:r>
              <a:rPr lang="en-US" dirty="0"/>
              <a:t>Third</a:t>
            </a:r>
          </a:p>
          <a:p>
            <a:pPr lvl="0"/>
            <a:r>
              <a:rPr lang="en-US" dirty="0"/>
              <a:t>Click</a:t>
            </a:r>
          </a:p>
          <a:p>
            <a:pPr lvl="1"/>
            <a:r>
              <a:rPr lang="en-US" dirty="0"/>
              <a:t>Second</a:t>
            </a:r>
          </a:p>
          <a:p>
            <a:pPr lvl="2"/>
            <a:r>
              <a:rPr lang="en-US" dirty="0"/>
              <a:t>Third</a:t>
            </a:r>
          </a:p>
          <a:p>
            <a:pPr lvl="2"/>
            <a:endParaRPr lang="en-US" dirty="0"/>
          </a:p>
        </p:txBody>
      </p:sp>
      <p:pic>
        <p:nvPicPr>
          <p:cNvPr id="7" name="Picture 6" descr="A picture containing clock&#10;&#10;Description automatically generated">
            <a:extLst>
              <a:ext uri="{FF2B5EF4-FFF2-40B4-BE49-F238E27FC236}">
                <a16:creationId xmlns:a16="http://schemas.microsoft.com/office/drawing/2014/main" id="{4ABBF837-7799-4F4B-AE36-F297DC3FA523}"/>
              </a:ext>
            </a:extLst>
          </p:cNvPr>
          <p:cNvPicPr/>
          <p:nvPr userDrawn="1"/>
        </p:nvPicPr>
        <p:blipFill>
          <a:blip r:embed="rId16" cstate="print">
            <a:alphaModFix amt="80000"/>
          </a:blip>
          <a:stretch>
            <a:fillRect/>
          </a:stretch>
        </p:blipFill>
        <p:spPr>
          <a:xfrm>
            <a:off x="6248400" y="6296429"/>
            <a:ext cx="5943600" cy="563245"/>
          </a:xfrm>
          <a:prstGeom prst="rect">
            <a:avLst/>
          </a:prstGeom>
        </p:spPr>
      </p:pic>
    </p:spTree>
    <p:extLst>
      <p:ext uri="{BB962C8B-B14F-4D97-AF65-F5344CB8AC3E}">
        <p14:creationId xmlns:p14="http://schemas.microsoft.com/office/powerpoint/2010/main" val="4096256334"/>
      </p:ext>
    </p:extLst>
  </p:cSld>
  <p:clrMap bg1="lt1" tx1="dk1" bg2="lt2" tx2="dk2" accent1="accent1" accent2="accent2" accent3="accent3" accent4="accent4" accent5="accent5" accent6="accent6" hlink="hlink" folHlink="folHlink"/>
  <p:sldLayoutIdLst>
    <p:sldLayoutId id="2147483663" r:id="rId1"/>
    <p:sldLayoutId id="2147483674" r:id="rId2"/>
    <p:sldLayoutId id="2147483661" r:id="rId3"/>
    <p:sldLayoutId id="2147483662" r:id="rId4"/>
    <p:sldLayoutId id="2147483675"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73" r:id="rId14"/>
  </p:sldLayoutIdLst>
  <p:txStyles>
    <p:titleStyle>
      <a:lvl1pPr algn="ctr" defTabSz="914400" rtl="0" eaLnBrk="1" latinLnBrk="0" hangingPunct="1">
        <a:spcBef>
          <a:spcPct val="0"/>
        </a:spcBef>
        <a:buNone/>
        <a:defRPr sz="3200" b="1" i="0" kern="1200" cap="all" baseline="0">
          <a:solidFill>
            <a:srgbClr val="002060"/>
          </a:solidFill>
          <a:latin typeface="Montserrat" charset="0"/>
          <a:ea typeface="Montserrat" charset="0"/>
          <a:cs typeface="Montserrat" charset="0"/>
        </a:defRPr>
      </a:lvl1pPr>
    </p:titleStyle>
    <p:bodyStyle>
      <a:lvl1pPr marL="342900" indent="-342900" algn="l" defTabSz="914400" rtl="0" eaLnBrk="1" latinLnBrk="0" hangingPunct="1">
        <a:spcBef>
          <a:spcPct val="20000"/>
        </a:spcBef>
        <a:buFont typeface="Arial" pitchFamily="34" charset="0"/>
        <a:buChar char="•"/>
        <a:defRPr sz="2800" b="0" i="0" kern="1200">
          <a:solidFill>
            <a:srgbClr val="002060"/>
          </a:solidFill>
          <a:latin typeface="Montserrat Medium" charset="0"/>
          <a:ea typeface="Montserrat Medium" charset="0"/>
          <a:cs typeface="Montserrat Medium" charset="0"/>
        </a:defRPr>
      </a:lvl1pPr>
      <a:lvl2pPr marL="742950" indent="-285750" algn="l" defTabSz="914400" rtl="0" eaLnBrk="1" latinLnBrk="0" hangingPunct="1">
        <a:spcBef>
          <a:spcPct val="20000"/>
        </a:spcBef>
        <a:buFont typeface="Arial" pitchFamily="34" charset="0"/>
        <a:buChar char="–"/>
        <a:defRPr sz="2400" b="0" i="0" kern="1200">
          <a:solidFill>
            <a:srgbClr val="002060"/>
          </a:solidFill>
          <a:latin typeface="Montserrat Medium" charset="0"/>
          <a:ea typeface="Montserrat Medium" charset="0"/>
          <a:cs typeface="Montserrat Medium" charset="0"/>
        </a:defRPr>
      </a:lvl2pPr>
      <a:lvl3pPr marL="914400" indent="0" algn="l" defTabSz="914400" rtl="0" eaLnBrk="1" latinLnBrk="0" hangingPunct="1">
        <a:spcBef>
          <a:spcPct val="20000"/>
        </a:spcBef>
        <a:buFont typeface="Arial" pitchFamily="34" charset="0"/>
        <a:buNone/>
        <a:defRPr sz="2000" b="0" i="0" kern="1200">
          <a:solidFill>
            <a:srgbClr val="002060"/>
          </a:solidFill>
          <a:latin typeface="Montserrat Medium" charset="0"/>
          <a:ea typeface="Montserrat Medium" charset="0"/>
          <a:cs typeface="Montserrat Medium"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8"/>
          <a:ea typeface="Arial Unicode MS" pitchFamily="34" charset="-128"/>
          <a:cs typeface="Arial Unicode MS" pitchFamily="34" charset="-128"/>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8"/>
          <a:ea typeface="Arial Unicode MS" pitchFamily="34" charset="-128"/>
          <a:cs typeface="Arial Unicode MS"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chart" Target="../charts/chart9.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hyperlink" Target="mailto:rich@Engagious.com" TargetMode="External"/><Relationship Id="rId2" Type="http://schemas.openxmlformats.org/officeDocument/2006/relationships/hyperlink" Target="mailto:ron@rokksolutions.com" TargetMode="External"/><Relationship Id="rId1" Type="http://schemas.openxmlformats.org/officeDocument/2006/relationships/slideLayout" Target="../slideLayouts/slideLayout1.xml"/><Relationship Id="rId5" Type="http://schemas.openxmlformats.org/officeDocument/2006/relationships/hyperlink" Target="mailto:Gina.Derickson@Engagious.com" TargetMode="External"/><Relationship Id="rId4" Type="http://schemas.openxmlformats.org/officeDocument/2006/relationships/hyperlink" Target="mailto:jlast@sportsandleisureresearch.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A3FAC292-4366-254F-8334-DC779EDE4C4E}"/>
              </a:ext>
            </a:extLst>
          </p:cNvPr>
          <p:cNvSpPr txBox="1">
            <a:spLocks/>
          </p:cNvSpPr>
          <p:nvPr/>
        </p:nvSpPr>
        <p:spPr>
          <a:xfrm>
            <a:off x="-6926" y="685800"/>
            <a:ext cx="12198926" cy="2895600"/>
          </a:xfrm>
          <a:prstGeom prst="rect">
            <a:avLst/>
          </a:prstGeom>
          <a:solidFill>
            <a:srgbClr val="F7FFE6">
              <a:alpha val="75000"/>
            </a:srgbClr>
          </a:solidFill>
        </p:spPr>
        <p:txBody>
          <a:bodyPr vert="horz" lIns="91440" tIns="45720" rIns="91440" bIns="45720" rtlCol="0" anchor="ctr">
            <a:noAutofit/>
          </a:bodyPr>
          <a:lstStyle>
            <a:lvl1pPr algn="ctr" defTabSz="914400" rtl="0" eaLnBrk="1" latinLnBrk="0" hangingPunct="1">
              <a:spcBef>
                <a:spcPct val="0"/>
              </a:spcBef>
              <a:buNone/>
              <a:defRPr sz="3500" b="1" i="0" kern="1200" cap="all" baseline="0">
                <a:solidFill>
                  <a:srgbClr val="002060"/>
                </a:solidFill>
                <a:latin typeface="Montserrat" charset="0"/>
                <a:ea typeface="Montserrat" charset="0"/>
                <a:cs typeface="Montserrat" charset="0"/>
              </a:defRPr>
            </a:lvl1pPr>
          </a:lstStyle>
          <a:p>
            <a:pPr marL="231775" algn="l"/>
            <a:r>
              <a:rPr lang="en-US" sz="4800" kern="1000" cap="small" spc="-150" dirty="0"/>
              <a:t>I’m getting by, but everything’s a mess</a:t>
            </a:r>
            <a:br>
              <a:rPr lang="en-US" sz="4500" cap="small" dirty="0"/>
            </a:br>
            <a:endParaRPr lang="en-US" sz="4500" cap="small" dirty="0"/>
          </a:p>
          <a:p>
            <a:pPr marL="231775" algn="l"/>
            <a:r>
              <a:rPr lang="en-US" sz="3600" cap="none" dirty="0">
                <a:solidFill>
                  <a:schemeClr val="accent6">
                    <a:lumMod val="50000"/>
                  </a:schemeClr>
                </a:solidFill>
              </a:rPr>
              <a:t>Public opinion insights from the June 17, 2020 “Back-to-Normal Barometer” </a:t>
            </a:r>
          </a:p>
        </p:txBody>
      </p:sp>
      <p:sp>
        <p:nvSpPr>
          <p:cNvPr id="5" name="Title 4">
            <a:extLst>
              <a:ext uri="{FF2B5EF4-FFF2-40B4-BE49-F238E27FC236}">
                <a16:creationId xmlns:a16="http://schemas.microsoft.com/office/drawing/2014/main" id="{EBEB940E-17CC-3F4D-AAAE-E25B37A3C59D}"/>
              </a:ext>
            </a:extLst>
          </p:cNvPr>
          <p:cNvSpPr>
            <a:spLocks noGrp="1"/>
          </p:cNvSpPr>
          <p:nvPr>
            <p:ph type="title"/>
          </p:nvPr>
        </p:nvSpPr>
        <p:spPr>
          <a:xfrm>
            <a:off x="0" y="4191000"/>
            <a:ext cx="11430000" cy="1524000"/>
          </a:xfrm>
        </p:spPr>
        <p:txBody>
          <a:bodyPr lIns="274320"/>
          <a:lstStyle/>
          <a:p>
            <a:pPr algn="l"/>
            <a:r>
              <a:rPr lang="en-US" sz="2200" dirty="0">
                <a:solidFill>
                  <a:schemeClr val="bg1"/>
                </a:solidFill>
                <a:latin typeface="Verdana" panose="020B0604030504040204" pitchFamily="34" charset="0"/>
                <a:ea typeface="Verdana" panose="020B0604030504040204" pitchFamily="34" charset="0"/>
              </a:rPr>
              <a:t>Ron Bonjean, Partner, ROKK Solutions</a:t>
            </a:r>
            <a:br>
              <a:rPr lang="en-US" sz="2200" dirty="0">
                <a:solidFill>
                  <a:schemeClr val="bg1"/>
                </a:solidFill>
                <a:latin typeface="Verdana" panose="020B0604030504040204" pitchFamily="34" charset="0"/>
                <a:ea typeface="Verdana" panose="020B0604030504040204" pitchFamily="34" charset="0"/>
              </a:rPr>
            </a:br>
            <a:r>
              <a:rPr lang="en-US" sz="2200" dirty="0">
                <a:solidFill>
                  <a:schemeClr val="bg1"/>
                </a:solidFill>
                <a:latin typeface="Verdana" panose="020B0604030504040204" pitchFamily="34" charset="0"/>
                <a:ea typeface="Verdana" panose="020B0604030504040204" pitchFamily="34" charset="0"/>
              </a:rPr>
              <a:t>Rich </a:t>
            </a:r>
            <a:r>
              <a:rPr lang="en-US" sz="2200" dirty="0" err="1">
                <a:solidFill>
                  <a:schemeClr val="bg1"/>
                </a:solidFill>
                <a:latin typeface="Verdana" panose="020B0604030504040204" pitchFamily="34" charset="0"/>
                <a:ea typeface="Verdana" panose="020B0604030504040204" pitchFamily="34" charset="0"/>
              </a:rPr>
              <a:t>thau</a:t>
            </a:r>
            <a:r>
              <a:rPr lang="en-US" sz="2200" dirty="0">
                <a:solidFill>
                  <a:schemeClr val="bg1"/>
                </a:solidFill>
                <a:latin typeface="Verdana" panose="020B0604030504040204" pitchFamily="34" charset="0"/>
                <a:ea typeface="Verdana" panose="020B0604030504040204" pitchFamily="34" charset="0"/>
              </a:rPr>
              <a:t>, President of Engagious  </a:t>
            </a:r>
            <a:br>
              <a:rPr lang="en-US" sz="2200" dirty="0">
                <a:solidFill>
                  <a:schemeClr val="bg1"/>
                </a:solidFill>
                <a:latin typeface="Verdana" panose="020B0604030504040204" pitchFamily="34" charset="0"/>
                <a:ea typeface="Verdana" panose="020B0604030504040204" pitchFamily="34" charset="0"/>
              </a:rPr>
            </a:br>
            <a:r>
              <a:rPr lang="en-US" sz="2200" dirty="0">
                <a:solidFill>
                  <a:schemeClr val="bg1"/>
                </a:solidFill>
                <a:latin typeface="Verdana" panose="020B0604030504040204" pitchFamily="34" charset="0"/>
                <a:ea typeface="Verdana" panose="020B0604030504040204" pitchFamily="34" charset="0"/>
              </a:rPr>
              <a:t>Jon Last, President of Sports &amp; Leisure Research Group</a:t>
            </a:r>
            <a:br>
              <a:rPr lang="en-US" sz="2200" dirty="0">
                <a:solidFill>
                  <a:schemeClr val="bg1"/>
                </a:solidFill>
                <a:latin typeface="Verdana" panose="020B0604030504040204" pitchFamily="34" charset="0"/>
                <a:ea typeface="Verdana" panose="020B0604030504040204" pitchFamily="34" charset="0"/>
              </a:rPr>
            </a:br>
            <a:r>
              <a:rPr lang="en-US" sz="2200" dirty="0">
                <a:solidFill>
                  <a:schemeClr val="bg1"/>
                </a:solidFill>
                <a:latin typeface="Verdana" panose="020B0604030504040204" pitchFamily="34" charset="0"/>
                <a:ea typeface="Verdana" panose="020B0604030504040204" pitchFamily="34" charset="0"/>
              </a:rPr>
              <a:t>Gina Derickson, Research director of Engagious</a:t>
            </a:r>
          </a:p>
        </p:txBody>
      </p:sp>
    </p:spTree>
    <p:extLst>
      <p:ext uri="{BB962C8B-B14F-4D97-AF65-F5344CB8AC3E}">
        <p14:creationId xmlns:p14="http://schemas.microsoft.com/office/powerpoint/2010/main" val="76281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755F-BF4A-2944-AE24-DC6611B2F66E}"/>
              </a:ext>
            </a:extLst>
          </p:cNvPr>
          <p:cNvSpPr txBox="1">
            <a:spLocks/>
          </p:cNvSpPr>
          <p:nvPr/>
        </p:nvSpPr>
        <p:spPr>
          <a:xfrm>
            <a:off x="131371" y="243507"/>
            <a:ext cx="12060629" cy="990600"/>
          </a:xfrm>
          <a:prstGeom prst="rect">
            <a:avLst/>
          </a:prstGeom>
        </p:spPr>
        <p:txBody>
          <a:bodyPr/>
          <a:lstStyle>
            <a:lvl1pPr algn="ctr" defTabSz="914400" rtl="0" eaLnBrk="1" latinLnBrk="0" hangingPunct="1">
              <a:spcBef>
                <a:spcPct val="0"/>
              </a:spcBef>
              <a:buNone/>
              <a:defRPr sz="3200" b="1" i="0" kern="1200" cap="all" baseline="0">
                <a:solidFill>
                  <a:srgbClr val="002060"/>
                </a:solidFill>
                <a:latin typeface="Montserrat" charset="0"/>
                <a:ea typeface="Montserrat" charset="0"/>
                <a:cs typeface="Montserrat" charset="0"/>
              </a:defRPr>
            </a:lvl1pPr>
          </a:lstStyle>
          <a:p>
            <a:pPr algn="l"/>
            <a:r>
              <a:rPr lang="en-US" sz="3000" dirty="0"/>
              <a:t>Confidence barometer: Back to where we began</a:t>
            </a:r>
            <a:endParaRPr lang="en-US" sz="3000" dirty="0">
              <a:latin typeface="Montserrat"/>
            </a:endParaRPr>
          </a:p>
        </p:txBody>
      </p:sp>
      <p:grpSp>
        <p:nvGrpSpPr>
          <p:cNvPr id="3" name="Group 2">
            <a:extLst>
              <a:ext uri="{FF2B5EF4-FFF2-40B4-BE49-F238E27FC236}">
                <a16:creationId xmlns:a16="http://schemas.microsoft.com/office/drawing/2014/main" id="{A8CCB9BF-1F85-FE4F-BB37-682DE1B38B5A}"/>
              </a:ext>
            </a:extLst>
          </p:cNvPr>
          <p:cNvGrpSpPr/>
          <p:nvPr/>
        </p:nvGrpSpPr>
        <p:grpSpPr>
          <a:xfrm>
            <a:off x="2743200" y="1962549"/>
            <a:ext cx="3357489" cy="3682533"/>
            <a:chOff x="683961" y="2192709"/>
            <a:chExt cx="2187003" cy="2303185"/>
          </a:xfrm>
        </p:grpSpPr>
        <p:pic>
          <p:nvPicPr>
            <p:cNvPr id="4" name="Picture 3">
              <a:extLst>
                <a:ext uri="{FF2B5EF4-FFF2-40B4-BE49-F238E27FC236}">
                  <a16:creationId xmlns:a16="http://schemas.microsoft.com/office/drawing/2014/main" id="{A5C5E2F6-953C-DA45-AFA3-7B49AD06D8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5" name="Chart 4">
              <a:extLst>
                <a:ext uri="{FF2B5EF4-FFF2-40B4-BE49-F238E27FC236}">
                  <a16:creationId xmlns:a16="http://schemas.microsoft.com/office/drawing/2014/main" id="{71AE8C51-FBA9-F246-BF61-36E2932B40F9}"/>
                </a:ext>
              </a:extLst>
            </p:cNvPr>
            <p:cNvGraphicFramePr/>
            <p:nvPr>
              <p:extLst>
                <p:ext uri="{D42A27DB-BD31-4B8C-83A1-F6EECF244321}">
                  <p14:modId xmlns:p14="http://schemas.microsoft.com/office/powerpoint/2010/main" val="1801546112"/>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6" name="Group 5">
            <a:extLst>
              <a:ext uri="{FF2B5EF4-FFF2-40B4-BE49-F238E27FC236}">
                <a16:creationId xmlns:a16="http://schemas.microsoft.com/office/drawing/2014/main" id="{3DFAA42D-749E-9E40-AF41-79E4E02FB6AE}"/>
              </a:ext>
            </a:extLst>
          </p:cNvPr>
          <p:cNvGrpSpPr/>
          <p:nvPr/>
        </p:nvGrpSpPr>
        <p:grpSpPr>
          <a:xfrm>
            <a:off x="7174253" y="1214669"/>
            <a:ext cx="2121316" cy="2234008"/>
            <a:chOff x="683961" y="2192709"/>
            <a:chExt cx="2187003" cy="2303185"/>
          </a:xfrm>
        </p:grpSpPr>
        <p:pic>
          <p:nvPicPr>
            <p:cNvPr id="7" name="Picture 6">
              <a:extLst>
                <a:ext uri="{FF2B5EF4-FFF2-40B4-BE49-F238E27FC236}">
                  <a16:creationId xmlns:a16="http://schemas.microsoft.com/office/drawing/2014/main" id="{FA1C5205-0E71-2C4C-8F9A-1708991878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8" name="Chart 7">
              <a:extLst>
                <a:ext uri="{FF2B5EF4-FFF2-40B4-BE49-F238E27FC236}">
                  <a16:creationId xmlns:a16="http://schemas.microsoft.com/office/drawing/2014/main" id="{F80C26EE-8B71-5F4B-A572-81C3005E0F20}"/>
                </a:ext>
              </a:extLst>
            </p:cNvPr>
            <p:cNvGraphicFramePr/>
            <p:nvPr>
              <p:extLst>
                <p:ext uri="{D42A27DB-BD31-4B8C-83A1-F6EECF244321}">
                  <p14:modId xmlns:p14="http://schemas.microsoft.com/office/powerpoint/2010/main" val="1213565331"/>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9" name="Group 8">
            <a:extLst>
              <a:ext uri="{FF2B5EF4-FFF2-40B4-BE49-F238E27FC236}">
                <a16:creationId xmlns:a16="http://schemas.microsoft.com/office/drawing/2014/main" id="{D8D3B706-F0C8-F640-9020-9DA100743DF0}"/>
              </a:ext>
            </a:extLst>
          </p:cNvPr>
          <p:cNvGrpSpPr/>
          <p:nvPr/>
        </p:nvGrpSpPr>
        <p:grpSpPr>
          <a:xfrm>
            <a:off x="7174253" y="3938192"/>
            <a:ext cx="2121316" cy="2234008"/>
            <a:chOff x="683961" y="2192709"/>
            <a:chExt cx="2187003" cy="2303185"/>
          </a:xfrm>
        </p:grpSpPr>
        <p:pic>
          <p:nvPicPr>
            <p:cNvPr id="10" name="Picture 9">
              <a:extLst>
                <a:ext uri="{FF2B5EF4-FFF2-40B4-BE49-F238E27FC236}">
                  <a16:creationId xmlns:a16="http://schemas.microsoft.com/office/drawing/2014/main" id="{117207E8-3404-F148-B8A5-D339869541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11" name="Chart 10">
              <a:extLst>
                <a:ext uri="{FF2B5EF4-FFF2-40B4-BE49-F238E27FC236}">
                  <a16:creationId xmlns:a16="http://schemas.microsoft.com/office/drawing/2014/main" id="{E83B8E9E-1D4E-FB4C-8653-E90B519D8724}"/>
                </a:ext>
              </a:extLst>
            </p:cNvPr>
            <p:cNvGraphicFramePr/>
            <p:nvPr>
              <p:extLst>
                <p:ext uri="{D42A27DB-BD31-4B8C-83A1-F6EECF244321}">
                  <p14:modId xmlns:p14="http://schemas.microsoft.com/office/powerpoint/2010/main" val="1740322558"/>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5"/>
            </a:graphicData>
          </a:graphic>
        </p:graphicFrame>
      </p:grpSp>
      <p:sp>
        <p:nvSpPr>
          <p:cNvPr id="12" name="TextBox 11">
            <a:extLst>
              <a:ext uri="{FF2B5EF4-FFF2-40B4-BE49-F238E27FC236}">
                <a16:creationId xmlns:a16="http://schemas.microsoft.com/office/drawing/2014/main" id="{8C0893EF-F1ED-AE47-9645-153224EFEED7}"/>
              </a:ext>
            </a:extLst>
          </p:cNvPr>
          <p:cNvSpPr txBox="1"/>
          <p:nvPr/>
        </p:nvSpPr>
        <p:spPr>
          <a:xfrm>
            <a:off x="3830697" y="3521828"/>
            <a:ext cx="1135992" cy="584775"/>
          </a:xfrm>
          <a:prstGeom prst="rect">
            <a:avLst/>
          </a:prstGeom>
          <a:noFill/>
        </p:spPr>
        <p:txBody>
          <a:bodyPr wrap="square" rtlCol="0">
            <a:spAutoFit/>
          </a:bodyPr>
          <a:lstStyle/>
          <a:p>
            <a:pPr algn="ctr"/>
            <a:r>
              <a:rPr lang="en-US" sz="3200" b="1" dirty="0">
                <a:ea typeface="Kartika" charset="0"/>
                <a:cs typeface="Kartika" charset="0"/>
              </a:rPr>
              <a:t>27%</a:t>
            </a:r>
            <a:endParaRPr lang="en-US" sz="3200" b="1" baseline="30000" dirty="0">
              <a:ea typeface="Kartika" charset="0"/>
              <a:cs typeface="Kartika" charset="0"/>
            </a:endParaRPr>
          </a:p>
        </p:txBody>
      </p:sp>
      <p:sp>
        <p:nvSpPr>
          <p:cNvPr id="13" name="TextBox 12">
            <a:extLst>
              <a:ext uri="{FF2B5EF4-FFF2-40B4-BE49-F238E27FC236}">
                <a16:creationId xmlns:a16="http://schemas.microsoft.com/office/drawing/2014/main" id="{8C0893EF-F1ED-AE47-9645-153224EFEED7}"/>
              </a:ext>
            </a:extLst>
          </p:cNvPr>
          <p:cNvSpPr txBox="1"/>
          <p:nvPr/>
        </p:nvSpPr>
        <p:spPr>
          <a:xfrm>
            <a:off x="7582056" y="2134227"/>
            <a:ext cx="1323198" cy="400110"/>
          </a:xfrm>
          <a:prstGeom prst="rect">
            <a:avLst/>
          </a:prstGeom>
          <a:noFill/>
        </p:spPr>
        <p:txBody>
          <a:bodyPr wrap="square" rtlCol="0">
            <a:spAutoFit/>
          </a:bodyPr>
          <a:lstStyle/>
          <a:p>
            <a:pPr algn="ctr"/>
            <a:r>
              <a:rPr lang="en-US" sz="2000" b="1" dirty="0">
                <a:ea typeface="Kartika" charset="0"/>
                <a:cs typeface="Kartika" charset="0"/>
              </a:rPr>
              <a:t>24%</a:t>
            </a:r>
            <a:endParaRPr lang="en-US" sz="2000" b="1" baseline="30000" dirty="0">
              <a:ea typeface="Kartika" charset="0"/>
              <a:cs typeface="Kartika" charset="0"/>
            </a:endParaRPr>
          </a:p>
        </p:txBody>
      </p:sp>
      <p:sp>
        <p:nvSpPr>
          <p:cNvPr id="14" name="TextBox 13">
            <a:extLst>
              <a:ext uri="{FF2B5EF4-FFF2-40B4-BE49-F238E27FC236}">
                <a16:creationId xmlns:a16="http://schemas.microsoft.com/office/drawing/2014/main" id="{8C0893EF-F1ED-AE47-9645-153224EFEED7}"/>
              </a:ext>
            </a:extLst>
          </p:cNvPr>
          <p:cNvSpPr txBox="1"/>
          <p:nvPr/>
        </p:nvSpPr>
        <p:spPr>
          <a:xfrm>
            <a:off x="7565817" y="4870369"/>
            <a:ext cx="1323198" cy="400110"/>
          </a:xfrm>
          <a:prstGeom prst="rect">
            <a:avLst/>
          </a:prstGeom>
          <a:noFill/>
        </p:spPr>
        <p:txBody>
          <a:bodyPr wrap="square" rtlCol="0">
            <a:spAutoFit/>
          </a:bodyPr>
          <a:lstStyle/>
          <a:p>
            <a:pPr algn="ctr"/>
            <a:r>
              <a:rPr lang="en-US" sz="2000" b="1" dirty="0">
                <a:ea typeface="Kartika" charset="0"/>
                <a:cs typeface="Kartika" charset="0"/>
              </a:rPr>
              <a:t>31%</a:t>
            </a:r>
            <a:endParaRPr lang="en-US" sz="2000" b="1" baseline="30000" dirty="0">
              <a:ea typeface="Kartika" charset="0"/>
              <a:cs typeface="Kartika" charset="0"/>
            </a:endParaRPr>
          </a:p>
        </p:txBody>
      </p:sp>
      <p:cxnSp>
        <p:nvCxnSpPr>
          <p:cNvPr id="15" name="Straight Arrow Connector 14"/>
          <p:cNvCxnSpPr/>
          <p:nvPr/>
        </p:nvCxnSpPr>
        <p:spPr>
          <a:xfrm flipH="1">
            <a:off x="5867400" y="2667000"/>
            <a:ext cx="1306853" cy="499953"/>
          </a:xfrm>
          <a:prstGeom prst="straightConnector1">
            <a:avLst/>
          </a:prstGeom>
          <a:ln w="88900">
            <a:solidFill>
              <a:schemeClr val="tx1"/>
            </a:solidFill>
            <a:headEnd type="none" w="med" len="lg"/>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927734" y="4267200"/>
            <a:ext cx="1246519" cy="572429"/>
          </a:xfrm>
          <a:prstGeom prst="straightConnector1">
            <a:avLst/>
          </a:prstGeom>
          <a:ln w="88900">
            <a:solidFill>
              <a:schemeClr val="tx1"/>
            </a:solidFill>
            <a:headEnd type="none" w="med" len="lg"/>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0893EF-F1ED-AE47-9645-153224EFEED7}"/>
              </a:ext>
            </a:extLst>
          </p:cNvPr>
          <p:cNvSpPr txBox="1"/>
          <p:nvPr/>
        </p:nvSpPr>
        <p:spPr>
          <a:xfrm>
            <a:off x="6869593" y="4259839"/>
            <a:ext cx="611991" cy="369332"/>
          </a:xfrm>
          <a:prstGeom prst="rect">
            <a:avLst/>
          </a:prstGeom>
          <a:noFill/>
        </p:spPr>
        <p:txBody>
          <a:bodyPr wrap="square" rtlCol="0">
            <a:spAutoFit/>
          </a:bodyPr>
          <a:lstStyle/>
          <a:p>
            <a:pPr algn="ctr"/>
            <a:r>
              <a:rPr lang="en-US" b="1" dirty="0">
                <a:solidFill>
                  <a:srgbClr val="C00000"/>
                </a:solidFill>
                <a:ea typeface="Kartika" charset="0"/>
                <a:cs typeface="Kartika" charset="0"/>
              </a:rPr>
              <a:t>-9</a:t>
            </a:r>
            <a:endParaRPr lang="en-US" b="1" baseline="30000" dirty="0">
              <a:solidFill>
                <a:srgbClr val="C00000"/>
              </a:solidFill>
              <a:ea typeface="Kartika" charset="0"/>
              <a:cs typeface="Kartika" charset="0"/>
            </a:endParaRPr>
          </a:p>
        </p:txBody>
      </p:sp>
      <p:sp>
        <p:nvSpPr>
          <p:cNvPr id="18" name="TextBox 17">
            <a:extLst>
              <a:ext uri="{FF2B5EF4-FFF2-40B4-BE49-F238E27FC236}">
                <a16:creationId xmlns:a16="http://schemas.microsoft.com/office/drawing/2014/main" id="{8C0893EF-F1ED-AE47-9645-153224EFEED7}"/>
              </a:ext>
            </a:extLst>
          </p:cNvPr>
          <p:cNvSpPr txBox="1"/>
          <p:nvPr/>
        </p:nvSpPr>
        <p:spPr>
          <a:xfrm>
            <a:off x="1973103" y="3090850"/>
            <a:ext cx="1323198" cy="461665"/>
          </a:xfrm>
          <a:prstGeom prst="rect">
            <a:avLst/>
          </a:prstGeom>
          <a:noFill/>
        </p:spPr>
        <p:txBody>
          <a:bodyPr wrap="square" rtlCol="0">
            <a:spAutoFit/>
          </a:bodyPr>
          <a:lstStyle/>
          <a:p>
            <a:pPr algn="ctr"/>
            <a:r>
              <a:rPr lang="en-US" sz="2400" b="1" dirty="0">
                <a:solidFill>
                  <a:srgbClr val="C00000"/>
                </a:solidFill>
                <a:ea typeface="Kartika" charset="0"/>
                <a:cs typeface="Kartika" charset="0"/>
              </a:rPr>
              <a:t>-5</a:t>
            </a:r>
            <a:endParaRPr lang="en-US" sz="2400" b="1" baseline="30000" dirty="0">
              <a:solidFill>
                <a:srgbClr val="C00000"/>
              </a:solidFill>
              <a:ea typeface="Kartika" charset="0"/>
              <a:cs typeface="Kartika" charset="0"/>
            </a:endParaRPr>
          </a:p>
        </p:txBody>
      </p:sp>
      <p:sp>
        <p:nvSpPr>
          <p:cNvPr id="19" name="TextBox 18">
            <a:extLst>
              <a:ext uri="{FF2B5EF4-FFF2-40B4-BE49-F238E27FC236}">
                <a16:creationId xmlns:a16="http://schemas.microsoft.com/office/drawing/2014/main" id="{8C0893EF-F1ED-AE47-9645-153224EFEED7}"/>
              </a:ext>
            </a:extLst>
          </p:cNvPr>
          <p:cNvSpPr txBox="1"/>
          <p:nvPr/>
        </p:nvSpPr>
        <p:spPr>
          <a:xfrm>
            <a:off x="3080047" y="1535378"/>
            <a:ext cx="2683793" cy="830997"/>
          </a:xfrm>
          <a:prstGeom prst="rect">
            <a:avLst/>
          </a:prstGeom>
          <a:noFill/>
        </p:spPr>
        <p:txBody>
          <a:bodyPr wrap="square" rtlCol="0">
            <a:spAutoFit/>
          </a:bodyPr>
          <a:lstStyle/>
          <a:p>
            <a:pPr algn="ctr"/>
            <a:r>
              <a:rPr lang="en-US" sz="2400" b="1">
                <a:ea typeface="Kartika" charset="0"/>
                <a:cs typeface="Kartika" charset="0"/>
              </a:rPr>
              <a:t>Confidence Barometer</a:t>
            </a:r>
            <a:endParaRPr lang="en-US" sz="2400" b="1" baseline="30000" dirty="0">
              <a:ea typeface="Kartika" charset="0"/>
              <a:cs typeface="Kartika" charset="0"/>
            </a:endParaRPr>
          </a:p>
        </p:txBody>
      </p:sp>
      <p:sp>
        <p:nvSpPr>
          <p:cNvPr id="20" name="TextBox 19">
            <a:extLst>
              <a:ext uri="{FF2B5EF4-FFF2-40B4-BE49-F238E27FC236}">
                <a16:creationId xmlns:a16="http://schemas.microsoft.com/office/drawing/2014/main" id="{8C0893EF-F1ED-AE47-9645-153224EFEED7}"/>
              </a:ext>
            </a:extLst>
          </p:cNvPr>
          <p:cNvSpPr txBox="1"/>
          <p:nvPr/>
        </p:nvSpPr>
        <p:spPr>
          <a:xfrm>
            <a:off x="6878323" y="3825127"/>
            <a:ext cx="2683793" cy="369332"/>
          </a:xfrm>
          <a:prstGeom prst="rect">
            <a:avLst/>
          </a:prstGeom>
          <a:noFill/>
        </p:spPr>
        <p:txBody>
          <a:bodyPr wrap="square" rtlCol="0">
            <a:spAutoFit/>
          </a:bodyPr>
          <a:lstStyle/>
          <a:p>
            <a:pPr algn="ctr"/>
            <a:r>
              <a:rPr lang="en-US" b="1" dirty="0">
                <a:ea typeface="Kartika" charset="0"/>
                <a:cs typeface="Kartika" charset="0"/>
              </a:rPr>
              <a:t>Future Expectations</a:t>
            </a:r>
            <a:endParaRPr lang="en-US" b="1" baseline="30000" dirty="0">
              <a:ea typeface="Kartika" charset="0"/>
              <a:cs typeface="Kartika" charset="0"/>
            </a:endParaRPr>
          </a:p>
        </p:txBody>
      </p:sp>
      <p:sp>
        <p:nvSpPr>
          <p:cNvPr id="21" name="TextBox 20">
            <a:extLst>
              <a:ext uri="{FF2B5EF4-FFF2-40B4-BE49-F238E27FC236}">
                <a16:creationId xmlns:a16="http://schemas.microsoft.com/office/drawing/2014/main" id="{8C0893EF-F1ED-AE47-9645-153224EFEED7}"/>
              </a:ext>
            </a:extLst>
          </p:cNvPr>
          <p:cNvSpPr txBox="1"/>
          <p:nvPr/>
        </p:nvSpPr>
        <p:spPr>
          <a:xfrm>
            <a:off x="6901758" y="1094510"/>
            <a:ext cx="2683793" cy="369332"/>
          </a:xfrm>
          <a:prstGeom prst="rect">
            <a:avLst/>
          </a:prstGeom>
          <a:noFill/>
        </p:spPr>
        <p:txBody>
          <a:bodyPr wrap="square" rtlCol="0">
            <a:spAutoFit/>
          </a:bodyPr>
          <a:lstStyle/>
          <a:p>
            <a:pPr algn="ctr"/>
            <a:r>
              <a:rPr lang="en-US" b="1" dirty="0">
                <a:ea typeface="Kartika" charset="0"/>
                <a:cs typeface="Kartika" charset="0"/>
              </a:rPr>
              <a:t>Current Conditions</a:t>
            </a:r>
            <a:endParaRPr lang="en-US" b="1" baseline="30000" dirty="0">
              <a:ea typeface="Kartika" charset="0"/>
              <a:cs typeface="Kartika" charset="0"/>
            </a:endParaRPr>
          </a:p>
        </p:txBody>
      </p:sp>
      <p:sp>
        <p:nvSpPr>
          <p:cNvPr id="22" name="TextBox 21">
            <a:extLst>
              <a:ext uri="{FF2B5EF4-FFF2-40B4-BE49-F238E27FC236}">
                <a16:creationId xmlns:a16="http://schemas.microsoft.com/office/drawing/2014/main" id="{4C09A6AE-A375-7F49-98E5-70185D88D64F}"/>
              </a:ext>
            </a:extLst>
          </p:cNvPr>
          <p:cNvSpPr txBox="1"/>
          <p:nvPr/>
        </p:nvSpPr>
        <p:spPr>
          <a:xfrm>
            <a:off x="195942" y="6308846"/>
            <a:ext cx="2754280"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sp>
        <p:nvSpPr>
          <p:cNvPr id="23" name="TextBox 22">
            <a:extLst>
              <a:ext uri="{FF2B5EF4-FFF2-40B4-BE49-F238E27FC236}">
                <a16:creationId xmlns:a16="http://schemas.microsoft.com/office/drawing/2014/main" id="{8C0893EF-F1ED-AE47-9645-153224EFEED7}"/>
              </a:ext>
            </a:extLst>
          </p:cNvPr>
          <p:cNvSpPr txBox="1"/>
          <p:nvPr/>
        </p:nvSpPr>
        <p:spPr>
          <a:xfrm>
            <a:off x="6717024" y="2168293"/>
            <a:ext cx="747966" cy="369332"/>
          </a:xfrm>
          <a:prstGeom prst="rect">
            <a:avLst/>
          </a:prstGeom>
          <a:noFill/>
        </p:spPr>
        <p:txBody>
          <a:bodyPr wrap="square" rtlCol="0">
            <a:spAutoFit/>
          </a:bodyPr>
          <a:lstStyle/>
          <a:p>
            <a:pPr algn="ctr"/>
            <a:r>
              <a:rPr lang="en-US" b="1" dirty="0">
                <a:solidFill>
                  <a:srgbClr val="C00000"/>
                </a:solidFill>
                <a:ea typeface="Kartika" charset="0"/>
                <a:cs typeface="Kartika" charset="0"/>
              </a:rPr>
              <a:t>-1</a:t>
            </a:r>
            <a:endParaRPr lang="en-US" b="1" baseline="30000" dirty="0">
              <a:solidFill>
                <a:srgbClr val="C00000"/>
              </a:solidFill>
              <a:ea typeface="Kartika" charset="0"/>
              <a:cs typeface="Kartika" charset="0"/>
            </a:endParaRPr>
          </a:p>
        </p:txBody>
      </p:sp>
    </p:spTree>
    <p:extLst>
      <p:ext uri="{BB962C8B-B14F-4D97-AF65-F5344CB8AC3E}">
        <p14:creationId xmlns:p14="http://schemas.microsoft.com/office/powerpoint/2010/main" val="1865961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4459C-881D-46C2-89B2-014FDF4EB201}"/>
              </a:ext>
            </a:extLst>
          </p:cNvPr>
          <p:cNvSpPr>
            <a:spLocks noGrp="1"/>
          </p:cNvSpPr>
          <p:nvPr>
            <p:ph type="title"/>
          </p:nvPr>
        </p:nvSpPr>
        <p:spPr>
          <a:xfrm>
            <a:off x="533400" y="152400"/>
            <a:ext cx="11049000" cy="990600"/>
          </a:xfrm>
        </p:spPr>
        <p:txBody>
          <a:bodyPr/>
          <a:lstStyle/>
          <a:p>
            <a:r>
              <a:rPr lang="en-US" dirty="0"/>
              <a:t>Societal Future expectations hit new low</a:t>
            </a:r>
          </a:p>
        </p:txBody>
      </p:sp>
      <p:sp>
        <p:nvSpPr>
          <p:cNvPr id="9" name="TextBox 8">
            <a:extLst>
              <a:ext uri="{FF2B5EF4-FFF2-40B4-BE49-F238E27FC236}">
                <a16:creationId xmlns:a16="http://schemas.microsoft.com/office/drawing/2014/main" id="{A7EBE1A2-796B-492F-8CE7-0C7BDBDD881C}"/>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grpSp>
        <p:nvGrpSpPr>
          <p:cNvPr id="2" name="Group 1">
            <a:extLst>
              <a:ext uri="{FF2B5EF4-FFF2-40B4-BE49-F238E27FC236}">
                <a16:creationId xmlns:a16="http://schemas.microsoft.com/office/drawing/2014/main" id="{1E509C56-E56A-4423-8217-8765C8C1AF08}"/>
              </a:ext>
            </a:extLst>
          </p:cNvPr>
          <p:cNvGrpSpPr/>
          <p:nvPr/>
        </p:nvGrpSpPr>
        <p:grpSpPr>
          <a:xfrm>
            <a:off x="316491" y="1008221"/>
            <a:ext cx="11559018" cy="5240179"/>
            <a:chOff x="316491" y="1008221"/>
            <a:chExt cx="11559018" cy="5240179"/>
          </a:xfrm>
        </p:grpSpPr>
        <p:pic>
          <p:nvPicPr>
            <p:cNvPr id="10" name="Picture 9">
              <a:extLst>
                <a:ext uri="{FF2B5EF4-FFF2-40B4-BE49-F238E27FC236}">
                  <a16:creationId xmlns:a16="http://schemas.microsoft.com/office/drawing/2014/main" id="{CBA90331-2E5C-44A3-875E-FD7B74F38379}"/>
                </a:ext>
              </a:extLst>
            </p:cNvPr>
            <p:cNvPicPr>
              <a:picLocks noChangeAspect="1"/>
            </p:cNvPicPr>
            <p:nvPr/>
          </p:nvPicPr>
          <p:blipFill rotWithShape="1">
            <a:blip r:embed="rId2">
              <a:extLst>
                <a:ext uri="{28A0092B-C50C-407E-A947-70E740481C1C}">
                  <a14:useLocalDpi xmlns:a14="http://schemas.microsoft.com/office/drawing/2010/main" val="0"/>
                </a:ext>
              </a:extLst>
            </a:blip>
            <a:srcRect l="-2" t="6768" r="19688"/>
            <a:stretch/>
          </p:blipFill>
          <p:spPr>
            <a:xfrm>
              <a:off x="316491" y="1371600"/>
              <a:ext cx="9284709" cy="4876800"/>
            </a:xfrm>
            <a:prstGeom prst="rect">
              <a:avLst/>
            </a:prstGeom>
          </p:spPr>
        </p:pic>
        <p:pic>
          <p:nvPicPr>
            <p:cNvPr id="5" name="Picture 4">
              <a:extLst>
                <a:ext uri="{FF2B5EF4-FFF2-40B4-BE49-F238E27FC236}">
                  <a16:creationId xmlns:a16="http://schemas.microsoft.com/office/drawing/2014/main" id="{50C7573A-441F-48FA-9CD0-A118187FCFF4}"/>
                </a:ext>
              </a:extLst>
            </p:cNvPr>
            <p:cNvPicPr>
              <a:picLocks noChangeAspect="1"/>
            </p:cNvPicPr>
            <p:nvPr/>
          </p:nvPicPr>
          <p:blipFill rotWithShape="1">
            <a:blip r:embed="rId2">
              <a:extLst>
                <a:ext uri="{28A0092B-C50C-407E-A947-70E740481C1C}">
                  <a14:useLocalDpi xmlns:a14="http://schemas.microsoft.com/office/drawing/2010/main" val="0"/>
                </a:ext>
              </a:extLst>
            </a:blip>
            <a:srcRect l="79006" t="11000" b="67149"/>
            <a:stretch/>
          </p:blipFill>
          <p:spPr>
            <a:xfrm>
              <a:off x="9448800" y="1676401"/>
              <a:ext cx="2426709" cy="1143000"/>
            </a:xfrm>
            <a:prstGeom prst="rect">
              <a:avLst/>
            </a:prstGeom>
          </p:spPr>
        </p:pic>
        <p:pic>
          <p:nvPicPr>
            <p:cNvPr id="6" name="Picture 5">
              <a:extLst>
                <a:ext uri="{FF2B5EF4-FFF2-40B4-BE49-F238E27FC236}">
                  <a16:creationId xmlns:a16="http://schemas.microsoft.com/office/drawing/2014/main" id="{3BC954E0-76EE-477A-86DE-0C17B5BD2EF3}"/>
                </a:ext>
              </a:extLst>
            </p:cNvPr>
            <p:cNvPicPr>
              <a:picLocks noChangeAspect="1"/>
            </p:cNvPicPr>
            <p:nvPr/>
          </p:nvPicPr>
          <p:blipFill rotWithShape="1">
            <a:blip r:embed="rId2">
              <a:extLst>
                <a:ext uri="{28A0092B-C50C-407E-A947-70E740481C1C}">
                  <a14:useLocalDpi xmlns:a14="http://schemas.microsoft.com/office/drawing/2010/main" val="0"/>
                </a:ext>
              </a:extLst>
            </a:blip>
            <a:srcRect l="2536" t="-179" r="12424" b="91775"/>
            <a:stretch/>
          </p:blipFill>
          <p:spPr>
            <a:xfrm>
              <a:off x="609599" y="1008221"/>
              <a:ext cx="9829801" cy="439579"/>
            </a:xfrm>
            <a:prstGeom prst="rect">
              <a:avLst/>
            </a:prstGeom>
          </p:spPr>
        </p:pic>
        <p:pic>
          <p:nvPicPr>
            <p:cNvPr id="7" name="Picture 6">
              <a:extLst>
                <a:ext uri="{FF2B5EF4-FFF2-40B4-BE49-F238E27FC236}">
                  <a16:creationId xmlns:a16="http://schemas.microsoft.com/office/drawing/2014/main" id="{C9C8B8A7-C0CC-4006-84C6-A079F8B103F7}"/>
                </a:ext>
              </a:extLst>
            </p:cNvPr>
            <p:cNvPicPr>
              <a:picLocks noChangeAspect="1"/>
            </p:cNvPicPr>
            <p:nvPr/>
          </p:nvPicPr>
          <p:blipFill rotWithShape="1">
            <a:blip r:embed="rId2">
              <a:extLst>
                <a:ext uri="{28A0092B-C50C-407E-A947-70E740481C1C}">
                  <a14:useLocalDpi xmlns:a14="http://schemas.microsoft.com/office/drawing/2010/main" val="0"/>
                </a:ext>
              </a:extLst>
            </a:blip>
            <a:srcRect l="79006" t="32990" b="11654"/>
            <a:stretch/>
          </p:blipFill>
          <p:spPr>
            <a:xfrm>
              <a:off x="9448799" y="3182780"/>
              <a:ext cx="2426709" cy="2895600"/>
            </a:xfrm>
            <a:prstGeom prst="rect">
              <a:avLst/>
            </a:prstGeom>
          </p:spPr>
        </p:pic>
      </p:grpSp>
    </p:spTree>
    <p:extLst>
      <p:ext uri="{BB962C8B-B14F-4D97-AF65-F5344CB8AC3E}">
        <p14:creationId xmlns:p14="http://schemas.microsoft.com/office/powerpoint/2010/main" val="2627111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4459C-881D-46C2-89B2-014FDF4EB201}"/>
              </a:ext>
            </a:extLst>
          </p:cNvPr>
          <p:cNvSpPr>
            <a:spLocks noGrp="1"/>
          </p:cNvSpPr>
          <p:nvPr>
            <p:ph type="title"/>
          </p:nvPr>
        </p:nvSpPr>
        <p:spPr>
          <a:xfrm>
            <a:off x="609600" y="152400"/>
            <a:ext cx="11125200" cy="990600"/>
          </a:xfrm>
        </p:spPr>
        <p:txBody>
          <a:bodyPr/>
          <a:lstStyle/>
          <a:p>
            <a:r>
              <a:rPr lang="en-US" dirty="0"/>
              <a:t>Personal Future expectations hit new low</a:t>
            </a:r>
          </a:p>
        </p:txBody>
      </p:sp>
      <p:sp>
        <p:nvSpPr>
          <p:cNvPr id="9" name="TextBox 8">
            <a:extLst>
              <a:ext uri="{FF2B5EF4-FFF2-40B4-BE49-F238E27FC236}">
                <a16:creationId xmlns:a16="http://schemas.microsoft.com/office/drawing/2014/main" id="{A7EBE1A2-796B-492F-8CE7-0C7BDBDD881C}"/>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pic>
        <p:nvPicPr>
          <p:cNvPr id="10" name="Picture 9">
            <a:extLst>
              <a:ext uri="{FF2B5EF4-FFF2-40B4-BE49-F238E27FC236}">
                <a16:creationId xmlns:a16="http://schemas.microsoft.com/office/drawing/2014/main" id="{4D5A5EAC-17E0-4BB6-BD4B-DF1335B05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91" y="1017579"/>
            <a:ext cx="11559018" cy="5230821"/>
          </a:xfrm>
          <a:prstGeom prst="rect">
            <a:avLst/>
          </a:prstGeom>
        </p:spPr>
      </p:pic>
    </p:spTree>
    <p:extLst>
      <p:ext uri="{BB962C8B-B14F-4D97-AF65-F5344CB8AC3E}">
        <p14:creationId xmlns:p14="http://schemas.microsoft.com/office/powerpoint/2010/main" val="183283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6D1-A39E-4A63-BB85-74675AB9FA71}"/>
              </a:ext>
            </a:extLst>
          </p:cNvPr>
          <p:cNvSpPr>
            <a:spLocks noGrp="1"/>
          </p:cNvSpPr>
          <p:nvPr>
            <p:ph type="title"/>
          </p:nvPr>
        </p:nvSpPr>
        <p:spPr/>
        <p:txBody>
          <a:bodyPr/>
          <a:lstStyle/>
          <a:p>
            <a:r>
              <a:rPr lang="en-US" dirty="0"/>
              <a:t>Sizable segments just not ready yet</a:t>
            </a:r>
          </a:p>
        </p:txBody>
      </p:sp>
      <p:sp>
        <p:nvSpPr>
          <p:cNvPr id="7" name="TextBox 6">
            <a:extLst>
              <a:ext uri="{FF2B5EF4-FFF2-40B4-BE49-F238E27FC236}">
                <a16:creationId xmlns:a16="http://schemas.microsoft.com/office/drawing/2014/main" id="{AA92DEB1-1FD2-4268-BC93-7F483987292C}"/>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n=708, Back to Normal Barometer, June 17, 2020</a:t>
            </a:r>
          </a:p>
        </p:txBody>
      </p:sp>
      <p:pic>
        <p:nvPicPr>
          <p:cNvPr id="6" name="Picture 5">
            <a:extLst>
              <a:ext uri="{FF2B5EF4-FFF2-40B4-BE49-F238E27FC236}">
                <a16:creationId xmlns:a16="http://schemas.microsoft.com/office/drawing/2014/main" id="{1EC13A4B-36CC-F947-9EBA-6627E2703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2" y="1129906"/>
            <a:ext cx="11248095" cy="5139373"/>
          </a:xfrm>
          <a:prstGeom prst="rect">
            <a:avLst/>
          </a:prstGeom>
        </p:spPr>
      </p:pic>
    </p:spTree>
    <p:extLst>
      <p:ext uri="{BB962C8B-B14F-4D97-AF65-F5344CB8AC3E}">
        <p14:creationId xmlns:p14="http://schemas.microsoft.com/office/powerpoint/2010/main" val="373776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3A58-59F7-44D5-A4E6-0D2667531BE0}"/>
              </a:ext>
            </a:extLst>
          </p:cNvPr>
          <p:cNvSpPr>
            <a:spLocks noGrp="1"/>
          </p:cNvSpPr>
          <p:nvPr>
            <p:ph type="title"/>
          </p:nvPr>
        </p:nvSpPr>
        <p:spPr>
          <a:xfrm>
            <a:off x="381000" y="2514601"/>
            <a:ext cx="11811000" cy="2819399"/>
          </a:xfrm>
        </p:spPr>
        <p:txBody>
          <a:bodyPr/>
          <a:lstStyle/>
          <a:p>
            <a:r>
              <a:rPr lang="en-US" dirty="0"/>
              <a:t>What it means for specific sectors</a:t>
            </a:r>
          </a:p>
        </p:txBody>
      </p:sp>
    </p:spTree>
    <p:extLst>
      <p:ext uri="{BB962C8B-B14F-4D97-AF65-F5344CB8AC3E}">
        <p14:creationId xmlns:p14="http://schemas.microsoft.com/office/powerpoint/2010/main" val="32038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8348-35C5-4D3C-AA30-580F6963595B}"/>
              </a:ext>
            </a:extLst>
          </p:cNvPr>
          <p:cNvSpPr>
            <a:spLocks noGrp="1"/>
          </p:cNvSpPr>
          <p:nvPr>
            <p:ph type="title"/>
          </p:nvPr>
        </p:nvSpPr>
        <p:spPr>
          <a:xfrm>
            <a:off x="457200" y="100912"/>
            <a:ext cx="10972800" cy="990600"/>
          </a:xfrm>
        </p:spPr>
        <p:txBody>
          <a:bodyPr/>
          <a:lstStyle/>
          <a:p>
            <a:r>
              <a:rPr lang="en-US" sz="2800" dirty="0"/>
              <a:t>Engagement: Attend a conference or convention</a:t>
            </a:r>
          </a:p>
        </p:txBody>
      </p:sp>
      <p:sp>
        <p:nvSpPr>
          <p:cNvPr id="6" name="TextBox 5">
            <a:extLst>
              <a:ext uri="{FF2B5EF4-FFF2-40B4-BE49-F238E27FC236}">
                <a16:creationId xmlns:a16="http://schemas.microsoft.com/office/drawing/2014/main" id="{4EB4FBCC-FBF9-4760-B816-AE14C257351C}"/>
              </a:ext>
            </a:extLst>
          </p:cNvPr>
          <p:cNvSpPr txBox="1"/>
          <p:nvPr/>
        </p:nvSpPr>
        <p:spPr>
          <a:xfrm>
            <a:off x="482600" y="1010446"/>
            <a:ext cx="11349582" cy="646331"/>
          </a:xfrm>
          <a:prstGeom prst="rect">
            <a:avLst/>
          </a:prstGeom>
          <a:noFill/>
        </p:spPr>
        <p:txBody>
          <a:bodyPr wrap="none" rtlCol="0">
            <a:spAutoFit/>
          </a:bodyPr>
          <a:lstStyle/>
          <a:p>
            <a:r>
              <a:rPr lang="en-US" dirty="0">
                <a:solidFill>
                  <a:srgbClr val="008080"/>
                </a:solidFill>
                <a:latin typeface="Montserrat Medium"/>
              </a:rPr>
              <a:t>Which of the following conditions is closest to your current point of view… Attend a conference </a:t>
            </a:r>
          </a:p>
          <a:p>
            <a:r>
              <a:rPr lang="en-US" dirty="0">
                <a:solidFill>
                  <a:srgbClr val="008080"/>
                </a:solidFill>
                <a:latin typeface="Montserrat Medium"/>
              </a:rPr>
              <a:t>or convention</a:t>
            </a:r>
          </a:p>
        </p:txBody>
      </p:sp>
      <p:sp>
        <p:nvSpPr>
          <p:cNvPr id="18" name="TextBox 17">
            <a:extLst>
              <a:ext uri="{FF2B5EF4-FFF2-40B4-BE49-F238E27FC236}">
                <a16:creationId xmlns:a16="http://schemas.microsoft.com/office/drawing/2014/main" id="{9E7D8CE1-6E11-40CC-B3B1-8DB89F70A9DF}"/>
              </a:ext>
            </a:extLst>
          </p:cNvPr>
          <p:cNvSpPr txBox="1"/>
          <p:nvPr/>
        </p:nvSpPr>
        <p:spPr>
          <a:xfrm>
            <a:off x="0" y="6582489"/>
            <a:ext cx="3307316" cy="246221"/>
          </a:xfrm>
          <a:prstGeom prst="rect">
            <a:avLst/>
          </a:prstGeom>
          <a:noFill/>
        </p:spPr>
        <p:txBody>
          <a:bodyPr wrap="none" rtlCol="0">
            <a:spAutoFit/>
          </a:bodyPr>
          <a:lstStyle/>
          <a:p>
            <a:r>
              <a:rPr lang="en-US" sz="1000" dirty="0">
                <a:solidFill>
                  <a:srgbClr val="008080"/>
                </a:solidFill>
                <a:latin typeface="Montserrat Medium"/>
              </a:rPr>
              <a:t>n=107, Back to Normal Barometer, June 17, 2020</a:t>
            </a:r>
          </a:p>
        </p:txBody>
      </p:sp>
      <p:pic>
        <p:nvPicPr>
          <p:cNvPr id="17" name="Picture 16" descr="A picture containing device, clock&#10;&#10;Description automatically generated">
            <a:extLst>
              <a:ext uri="{FF2B5EF4-FFF2-40B4-BE49-F238E27FC236}">
                <a16:creationId xmlns:a16="http://schemas.microsoft.com/office/drawing/2014/main" id="{0A19BEFE-2198-4FE0-9E42-E58B2F4C1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71600"/>
            <a:ext cx="9815411" cy="5035732"/>
          </a:xfrm>
          <a:prstGeom prst="rect">
            <a:avLst/>
          </a:prstGeom>
        </p:spPr>
      </p:pic>
    </p:spTree>
    <p:extLst>
      <p:ext uri="{BB962C8B-B14F-4D97-AF65-F5344CB8AC3E}">
        <p14:creationId xmlns:p14="http://schemas.microsoft.com/office/powerpoint/2010/main" val="308785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93F2-3CEA-4559-96B4-301534AB5A35}"/>
              </a:ext>
            </a:extLst>
          </p:cNvPr>
          <p:cNvSpPr>
            <a:spLocks noGrp="1"/>
          </p:cNvSpPr>
          <p:nvPr>
            <p:ph type="title"/>
          </p:nvPr>
        </p:nvSpPr>
        <p:spPr/>
        <p:txBody>
          <a:bodyPr/>
          <a:lstStyle/>
          <a:p>
            <a:r>
              <a:rPr lang="en-US" dirty="0"/>
              <a:t>With assurances, 69% return in 3 months</a:t>
            </a:r>
          </a:p>
        </p:txBody>
      </p:sp>
      <p:sp>
        <p:nvSpPr>
          <p:cNvPr id="9" name="TextBox 8">
            <a:extLst>
              <a:ext uri="{FF2B5EF4-FFF2-40B4-BE49-F238E27FC236}">
                <a16:creationId xmlns:a16="http://schemas.microsoft.com/office/drawing/2014/main" id="{2244D91E-52E3-4DDF-81AE-89CD33925C03}"/>
              </a:ext>
            </a:extLst>
          </p:cNvPr>
          <p:cNvSpPr txBox="1"/>
          <p:nvPr/>
        </p:nvSpPr>
        <p:spPr>
          <a:xfrm>
            <a:off x="0" y="6582489"/>
            <a:ext cx="3307316" cy="246221"/>
          </a:xfrm>
          <a:prstGeom prst="rect">
            <a:avLst/>
          </a:prstGeom>
          <a:noFill/>
        </p:spPr>
        <p:txBody>
          <a:bodyPr wrap="none" rtlCol="0">
            <a:spAutoFit/>
          </a:bodyPr>
          <a:lstStyle/>
          <a:p>
            <a:r>
              <a:rPr lang="en-US" sz="1000" dirty="0">
                <a:solidFill>
                  <a:srgbClr val="008080"/>
                </a:solidFill>
                <a:latin typeface="Montserrat Medium"/>
              </a:rPr>
              <a:t>n=107, Back to Normal Barometer, June 17, 2020</a:t>
            </a:r>
          </a:p>
        </p:txBody>
      </p:sp>
      <p:pic>
        <p:nvPicPr>
          <p:cNvPr id="6" name="Picture 5" descr="A close up of a logo&#10;&#10;Description automatically generated">
            <a:extLst>
              <a:ext uri="{FF2B5EF4-FFF2-40B4-BE49-F238E27FC236}">
                <a16:creationId xmlns:a16="http://schemas.microsoft.com/office/drawing/2014/main" id="{C1A59888-43B7-48DE-B3C1-70A24A46D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77" y="838200"/>
            <a:ext cx="11022523" cy="5560034"/>
          </a:xfrm>
          <a:prstGeom prst="rect">
            <a:avLst/>
          </a:prstGeom>
        </p:spPr>
      </p:pic>
    </p:spTree>
    <p:extLst>
      <p:ext uri="{BB962C8B-B14F-4D97-AF65-F5344CB8AC3E}">
        <p14:creationId xmlns:p14="http://schemas.microsoft.com/office/powerpoint/2010/main" val="382741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2792-D84C-4311-A7AA-42FC0AC3184C}"/>
              </a:ext>
            </a:extLst>
          </p:cNvPr>
          <p:cNvSpPr>
            <a:spLocks noGrp="1"/>
          </p:cNvSpPr>
          <p:nvPr>
            <p:ph type="title"/>
          </p:nvPr>
        </p:nvSpPr>
        <p:spPr/>
        <p:txBody>
          <a:bodyPr/>
          <a:lstStyle/>
          <a:p>
            <a:r>
              <a:rPr lang="en-US" dirty="0"/>
              <a:t>% “ready to go” who actually “will Go”</a:t>
            </a:r>
          </a:p>
        </p:txBody>
      </p:sp>
      <p:sp>
        <p:nvSpPr>
          <p:cNvPr id="8" name="TextBox 7">
            <a:extLst>
              <a:ext uri="{FF2B5EF4-FFF2-40B4-BE49-F238E27FC236}">
                <a16:creationId xmlns:a16="http://schemas.microsoft.com/office/drawing/2014/main" id="{D2537AAB-4E22-4ED6-B39B-931099FFB4C2}"/>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pic>
        <p:nvPicPr>
          <p:cNvPr id="9" name="Picture 8">
            <a:extLst>
              <a:ext uri="{FF2B5EF4-FFF2-40B4-BE49-F238E27FC236}">
                <a16:creationId xmlns:a16="http://schemas.microsoft.com/office/drawing/2014/main" id="{B7218F99-F674-4F80-A306-B2D6BA0B51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914400"/>
            <a:ext cx="11571211" cy="5340559"/>
          </a:xfrm>
          <a:prstGeom prst="rect">
            <a:avLst/>
          </a:prstGeom>
        </p:spPr>
      </p:pic>
    </p:spTree>
    <p:extLst>
      <p:ext uri="{BB962C8B-B14F-4D97-AF65-F5344CB8AC3E}">
        <p14:creationId xmlns:p14="http://schemas.microsoft.com/office/powerpoint/2010/main" val="4032143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2792-D84C-4311-A7AA-42FC0AC3184C}"/>
              </a:ext>
            </a:extLst>
          </p:cNvPr>
          <p:cNvSpPr>
            <a:spLocks noGrp="1"/>
          </p:cNvSpPr>
          <p:nvPr>
            <p:ph type="title"/>
          </p:nvPr>
        </p:nvSpPr>
        <p:spPr/>
        <p:txBody>
          <a:bodyPr/>
          <a:lstStyle/>
          <a:p>
            <a:r>
              <a:rPr lang="en-US" dirty="0"/>
              <a:t>Ready to go, but won’t go soon—why NOT? </a:t>
            </a:r>
          </a:p>
        </p:txBody>
      </p:sp>
      <p:sp>
        <p:nvSpPr>
          <p:cNvPr id="8" name="TextBox 7">
            <a:extLst>
              <a:ext uri="{FF2B5EF4-FFF2-40B4-BE49-F238E27FC236}">
                <a16:creationId xmlns:a16="http://schemas.microsoft.com/office/drawing/2014/main" id="{D2537AAB-4E22-4ED6-B39B-931099FFB4C2}"/>
              </a:ext>
            </a:extLst>
          </p:cNvPr>
          <p:cNvSpPr txBox="1"/>
          <p:nvPr/>
        </p:nvSpPr>
        <p:spPr>
          <a:xfrm>
            <a:off x="0" y="6611779"/>
            <a:ext cx="2685351" cy="246221"/>
          </a:xfrm>
          <a:prstGeom prst="rect">
            <a:avLst/>
          </a:prstGeom>
          <a:noFill/>
        </p:spPr>
        <p:txBody>
          <a:bodyPr wrap="none" rtlCol="0">
            <a:spAutoFit/>
          </a:bodyPr>
          <a:lstStyle/>
          <a:p>
            <a:r>
              <a:rPr lang="en-US" sz="1000" dirty="0">
                <a:solidFill>
                  <a:srgbClr val="008080"/>
                </a:solidFill>
                <a:latin typeface="Montserrat Medium"/>
              </a:rPr>
              <a:t>n=22, Back to Normal Barometer, June 17, 2020</a:t>
            </a:r>
          </a:p>
        </p:txBody>
      </p:sp>
      <p:pic>
        <p:nvPicPr>
          <p:cNvPr id="9" name="Picture 8">
            <a:extLst>
              <a:ext uri="{FF2B5EF4-FFF2-40B4-BE49-F238E27FC236}">
                <a16:creationId xmlns:a16="http://schemas.microsoft.com/office/drawing/2014/main" id="{553EDE83-395A-40E4-86F8-B942B227EA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4188" y="1143000"/>
            <a:ext cx="11723624" cy="5194242"/>
          </a:xfrm>
          <a:prstGeom prst="rect">
            <a:avLst/>
          </a:prstGeom>
        </p:spPr>
      </p:pic>
    </p:spTree>
    <p:extLst>
      <p:ext uri="{BB962C8B-B14F-4D97-AF65-F5344CB8AC3E}">
        <p14:creationId xmlns:p14="http://schemas.microsoft.com/office/powerpoint/2010/main" val="231913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BD7479-B7AA-44DE-B914-C257672B8DA9}"/>
              </a:ext>
            </a:extLst>
          </p:cNvPr>
          <p:cNvSpPr txBox="1">
            <a:spLocks/>
          </p:cNvSpPr>
          <p:nvPr/>
        </p:nvSpPr>
        <p:spPr>
          <a:xfrm>
            <a:off x="-38100" y="9525"/>
            <a:ext cx="12268200" cy="1362075"/>
          </a:xfrm>
          <a:prstGeom prst="rect">
            <a:avLst/>
          </a:prstGeom>
        </p:spPr>
        <p:txBody>
          <a:bodyPr vert="horz" lIns="91440" tIns="45720" rIns="91440" bIns="45720" rtlCol="0" anchor="b">
            <a:normAutofit lnSpcReduction="10000"/>
          </a:bodyPr>
          <a:lstStyle>
            <a:lvl1pPr algn="ctr" defTabSz="914400" rtl="0" eaLnBrk="1" latinLnBrk="0" hangingPunct="1">
              <a:spcBef>
                <a:spcPct val="0"/>
              </a:spcBef>
              <a:buNone/>
              <a:defRPr sz="4800" b="1" i="0" kern="1200" cap="all" baseline="0">
                <a:solidFill>
                  <a:srgbClr val="002060"/>
                </a:solidFill>
                <a:latin typeface="Arial" pitchFamily="34" charset="0"/>
                <a:ea typeface="Segoe UI" pitchFamily="34" charset="0"/>
                <a:cs typeface="Arial" pitchFamily="34" charset="0"/>
              </a:defRPr>
            </a:lvl1pPr>
          </a:lstStyle>
          <a:p>
            <a:r>
              <a:rPr lang="en-US" sz="4400" dirty="0">
                <a:solidFill>
                  <a:schemeClr val="tx1"/>
                </a:solidFill>
              </a:rPr>
              <a:t>in-depth interviews </a:t>
            </a:r>
          </a:p>
          <a:p>
            <a:r>
              <a:rPr lang="en-US" sz="4400" dirty="0">
                <a:solidFill>
                  <a:schemeClr val="tx1"/>
                </a:solidFill>
              </a:rPr>
              <a:t>explain the hesitancy</a:t>
            </a:r>
          </a:p>
        </p:txBody>
      </p:sp>
      <p:pic>
        <p:nvPicPr>
          <p:cNvPr id="3" name="Picture 2" descr="A group of people posing for the camera&#10;&#10;Description automatically generated">
            <a:extLst>
              <a:ext uri="{FF2B5EF4-FFF2-40B4-BE49-F238E27FC236}">
                <a16:creationId xmlns:a16="http://schemas.microsoft.com/office/drawing/2014/main" id="{7372A0E4-627B-435B-BFE9-A84908698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87140"/>
            <a:ext cx="12496800" cy="4635512"/>
          </a:xfrm>
          <a:prstGeom prst="rect">
            <a:avLst/>
          </a:prstGeom>
        </p:spPr>
      </p:pic>
    </p:spTree>
    <p:extLst>
      <p:ext uri="{BB962C8B-B14F-4D97-AF65-F5344CB8AC3E}">
        <p14:creationId xmlns:p14="http://schemas.microsoft.com/office/powerpoint/2010/main" val="3958577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2792-D84C-4311-A7AA-42FC0AC3184C}"/>
              </a:ext>
            </a:extLst>
          </p:cNvPr>
          <p:cNvSpPr>
            <a:spLocks noGrp="1"/>
          </p:cNvSpPr>
          <p:nvPr>
            <p:ph type="title"/>
          </p:nvPr>
        </p:nvSpPr>
        <p:spPr/>
        <p:txBody>
          <a:bodyPr/>
          <a:lstStyle/>
          <a:p>
            <a:r>
              <a:rPr lang="en-US" dirty="0"/>
              <a:t>CONTEXT: respondents actively engage</a:t>
            </a:r>
          </a:p>
        </p:txBody>
      </p:sp>
      <p:sp>
        <p:nvSpPr>
          <p:cNvPr id="6" name="TextBox 5">
            <a:extLst>
              <a:ext uri="{FF2B5EF4-FFF2-40B4-BE49-F238E27FC236}">
                <a16:creationId xmlns:a16="http://schemas.microsoft.com/office/drawing/2014/main" id="{0932DB7B-C6B1-4F3D-932E-FF54FF12139C}"/>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pic>
        <p:nvPicPr>
          <p:cNvPr id="4" name="Picture 3">
            <a:extLst>
              <a:ext uri="{FF2B5EF4-FFF2-40B4-BE49-F238E27FC236}">
                <a16:creationId xmlns:a16="http://schemas.microsoft.com/office/drawing/2014/main" id="{6A702D68-6150-4623-B67D-3F02D7AE1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996234"/>
            <a:ext cx="11278578" cy="5328366"/>
          </a:xfrm>
          <a:prstGeom prst="rect">
            <a:avLst/>
          </a:prstGeom>
        </p:spPr>
      </p:pic>
    </p:spTree>
    <p:extLst>
      <p:ext uri="{BB962C8B-B14F-4D97-AF65-F5344CB8AC3E}">
        <p14:creationId xmlns:p14="http://schemas.microsoft.com/office/powerpoint/2010/main" val="48375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176A-0935-AD4E-84EE-EF8B26315520}"/>
              </a:ext>
            </a:extLst>
          </p:cNvPr>
          <p:cNvSpPr>
            <a:spLocks noGrp="1"/>
          </p:cNvSpPr>
          <p:nvPr>
            <p:ph type="title"/>
          </p:nvPr>
        </p:nvSpPr>
        <p:spPr>
          <a:xfrm>
            <a:off x="304800" y="152400"/>
            <a:ext cx="11734800" cy="990600"/>
          </a:xfrm>
        </p:spPr>
        <p:txBody>
          <a:bodyPr/>
          <a:lstStyle/>
          <a:p>
            <a:r>
              <a:rPr lang="en-US" sz="3200" dirty="0">
                <a:latin typeface="Montserrat" pitchFamily="2" charset="77"/>
              </a:rPr>
              <a:t>No Clear directions = guess &amp; Make your Own  </a:t>
            </a:r>
          </a:p>
        </p:txBody>
      </p:sp>
      <p:sp>
        <p:nvSpPr>
          <p:cNvPr id="3" name="Content Placeholder 2">
            <a:extLst>
              <a:ext uri="{FF2B5EF4-FFF2-40B4-BE49-F238E27FC236}">
                <a16:creationId xmlns:a16="http://schemas.microsoft.com/office/drawing/2014/main" id="{09EAEE2B-552C-A942-83EC-376626DC3C61}"/>
              </a:ext>
            </a:extLst>
          </p:cNvPr>
          <p:cNvSpPr>
            <a:spLocks noGrp="1"/>
          </p:cNvSpPr>
          <p:nvPr>
            <p:ph idx="1"/>
          </p:nvPr>
        </p:nvSpPr>
        <p:spPr>
          <a:xfrm>
            <a:off x="609600" y="1371601"/>
            <a:ext cx="11430000" cy="5333999"/>
          </a:xfrm>
        </p:spPr>
        <p:txBody>
          <a:bodyPr>
            <a:normAutofit fontScale="70000" lnSpcReduction="20000"/>
          </a:bodyPr>
          <a:lstStyle/>
          <a:p>
            <a:r>
              <a:rPr lang="en-US" sz="3200" dirty="0"/>
              <a:t>Fears of a second wave of COVID-19</a:t>
            </a:r>
          </a:p>
          <a:p>
            <a:pPr lvl="1"/>
            <a:r>
              <a:rPr lang="en-US" sz="2800" dirty="0"/>
              <a:t>“Our neighboring states have an increase in numbers daily…so I try to ignore it as best as I can so that I don’t freak myself out.”</a:t>
            </a:r>
            <a:endParaRPr lang="en-US" sz="3200" dirty="0"/>
          </a:p>
          <a:p>
            <a:pPr lvl="1"/>
            <a:r>
              <a:rPr lang="en-US" sz="2800" dirty="0"/>
              <a:t>“[Opening the economy] is happening way too fast. I think we're going to regret a lot of these decisions in a couple of months.”</a:t>
            </a:r>
          </a:p>
          <a:p>
            <a:pPr marL="457200" lvl="1" indent="0">
              <a:buNone/>
            </a:pPr>
            <a:endParaRPr lang="en-US" sz="2800" dirty="0"/>
          </a:p>
          <a:p>
            <a:r>
              <a:rPr lang="en-US" sz="3200" dirty="0"/>
              <a:t>Even shopping requires thought</a:t>
            </a:r>
          </a:p>
          <a:p>
            <a:pPr lvl="1"/>
            <a:r>
              <a:rPr lang="en-US" sz="2800" dirty="0"/>
              <a:t>“There is a lot of general anxiety and tension… [Nobody] really fully knows what to do.”</a:t>
            </a:r>
          </a:p>
          <a:p>
            <a:pPr lvl="1"/>
            <a:r>
              <a:rPr lang="en-US" sz="2800" dirty="0"/>
              <a:t>“I tried on a few pairs of shoes, and just put the shoes back in the box again. I don't know if that was a right thing to do or not, but that's what I did.”</a:t>
            </a:r>
          </a:p>
          <a:p>
            <a:pPr lvl="1"/>
            <a:r>
              <a:rPr lang="en-US" sz="2800" dirty="0"/>
              <a:t>“I just had to assume when I walked in the carts by the entrance had been cleaned…but there was no sign.”</a:t>
            </a:r>
          </a:p>
          <a:p>
            <a:pPr marL="457200" lvl="1" indent="0">
              <a:buNone/>
            </a:pPr>
            <a:endParaRPr lang="en-US" sz="2800" dirty="0"/>
          </a:p>
          <a:p>
            <a:r>
              <a:rPr lang="en-US" sz="3200" dirty="0"/>
              <a:t>Unaware of the right boundaries, people create their own</a:t>
            </a:r>
          </a:p>
          <a:p>
            <a:pPr lvl="1"/>
            <a:r>
              <a:rPr lang="en-US" sz="2800" dirty="0"/>
              <a:t>Outdoor dining, local places to “escape” to, mask-wearing as door-opener</a:t>
            </a:r>
          </a:p>
          <a:p>
            <a:endParaRPr lang="en-US" sz="3200" dirty="0"/>
          </a:p>
          <a:p>
            <a:endParaRPr lang="en-US" dirty="0"/>
          </a:p>
        </p:txBody>
      </p:sp>
    </p:spTree>
    <p:extLst>
      <p:ext uri="{BB962C8B-B14F-4D97-AF65-F5344CB8AC3E}">
        <p14:creationId xmlns:p14="http://schemas.microsoft.com/office/powerpoint/2010/main" val="134666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E152-C2B5-4EFC-A8B8-5FF4BC73A736}"/>
              </a:ext>
            </a:extLst>
          </p:cNvPr>
          <p:cNvSpPr>
            <a:spLocks noGrp="1"/>
          </p:cNvSpPr>
          <p:nvPr>
            <p:ph type="title"/>
          </p:nvPr>
        </p:nvSpPr>
        <p:spPr/>
        <p:txBody>
          <a:bodyPr/>
          <a:lstStyle/>
          <a:p>
            <a:r>
              <a:rPr lang="en-US" dirty="0"/>
              <a:t>Testing – the key to returning?</a:t>
            </a:r>
          </a:p>
        </p:txBody>
      </p:sp>
      <p:sp>
        <p:nvSpPr>
          <p:cNvPr id="3" name="Content Placeholder 2">
            <a:extLst>
              <a:ext uri="{FF2B5EF4-FFF2-40B4-BE49-F238E27FC236}">
                <a16:creationId xmlns:a16="http://schemas.microsoft.com/office/drawing/2014/main" id="{9DF469F7-7AE3-4CA3-A33A-D2B3DCEDA377}"/>
              </a:ext>
            </a:extLst>
          </p:cNvPr>
          <p:cNvSpPr>
            <a:spLocks noGrp="1"/>
          </p:cNvSpPr>
          <p:nvPr>
            <p:ph idx="1"/>
          </p:nvPr>
        </p:nvSpPr>
        <p:spPr>
          <a:xfrm>
            <a:off x="381000" y="1371601"/>
            <a:ext cx="11734800" cy="5333999"/>
          </a:xfrm>
        </p:spPr>
        <p:txBody>
          <a:bodyPr>
            <a:normAutofit/>
          </a:bodyPr>
          <a:lstStyle/>
          <a:p>
            <a:r>
              <a:rPr lang="en-US" sz="3200" dirty="0"/>
              <a:t>More testing is good, but continued concerns about reliability and questionable benefits</a:t>
            </a:r>
          </a:p>
          <a:p>
            <a:pPr lvl="1"/>
            <a:r>
              <a:rPr lang="en-US" dirty="0"/>
              <a:t>Who should have a test? When?</a:t>
            </a:r>
          </a:p>
          <a:p>
            <a:pPr lvl="1"/>
            <a:r>
              <a:rPr lang="en-US" dirty="0"/>
              <a:t>Can you catch COVID-19 again?</a:t>
            </a:r>
          </a:p>
          <a:p>
            <a:pPr lvl="1"/>
            <a:r>
              <a:rPr lang="en-US" dirty="0"/>
              <a:t>“Given the newness of everything, it probably provides a false sense of security sometimes when somebody either tests negative </a:t>
            </a:r>
            <a:r>
              <a:rPr lang="en-US"/>
              <a:t>or tests </a:t>
            </a:r>
            <a:r>
              <a:rPr lang="en-US" dirty="0"/>
              <a:t>positive for the antibodies…like a ‘get out of jail free’ card.”</a:t>
            </a:r>
          </a:p>
          <a:p>
            <a:pPr marL="457200" lvl="1" indent="0">
              <a:buNone/>
            </a:pPr>
            <a:endParaRPr lang="en-US" dirty="0"/>
          </a:p>
          <a:p>
            <a:r>
              <a:rPr lang="en-US" sz="3200" dirty="0"/>
              <a:t>Necessary for vaccine development, but not sure how</a:t>
            </a:r>
          </a:p>
          <a:p>
            <a:pPr lvl="2"/>
            <a:endParaRPr lang="en-US" dirty="0"/>
          </a:p>
          <a:p>
            <a:pPr lvl="2"/>
            <a:endParaRPr lang="en-US" dirty="0"/>
          </a:p>
          <a:p>
            <a:endParaRPr lang="en-US" dirty="0"/>
          </a:p>
        </p:txBody>
      </p:sp>
    </p:spTree>
    <p:extLst>
      <p:ext uri="{BB962C8B-B14F-4D97-AF65-F5344CB8AC3E}">
        <p14:creationId xmlns:p14="http://schemas.microsoft.com/office/powerpoint/2010/main" val="2963839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DD79-3AC8-8E47-888B-75E4565BA518}"/>
              </a:ext>
            </a:extLst>
          </p:cNvPr>
          <p:cNvSpPr>
            <a:spLocks noGrp="1"/>
          </p:cNvSpPr>
          <p:nvPr>
            <p:ph type="title"/>
          </p:nvPr>
        </p:nvSpPr>
        <p:spPr>
          <a:xfrm>
            <a:off x="838200" y="2758847"/>
            <a:ext cx="9906000" cy="1362075"/>
          </a:xfrm>
        </p:spPr>
        <p:txBody>
          <a:bodyPr/>
          <a:lstStyle/>
          <a:p>
            <a:r>
              <a:rPr lang="en-US" dirty="0"/>
              <a:t>Propensity to litigate </a:t>
            </a:r>
            <a:br>
              <a:rPr lang="en-US" dirty="0"/>
            </a:br>
            <a:r>
              <a:rPr lang="en-US" dirty="0"/>
              <a:t>against vendors</a:t>
            </a:r>
          </a:p>
        </p:txBody>
      </p:sp>
    </p:spTree>
    <p:extLst>
      <p:ext uri="{BB962C8B-B14F-4D97-AF65-F5344CB8AC3E}">
        <p14:creationId xmlns:p14="http://schemas.microsoft.com/office/powerpoint/2010/main" val="43939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6D1-A39E-4A63-BB85-74675AB9FA71}"/>
              </a:ext>
            </a:extLst>
          </p:cNvPr>
          <p:cNvSpPr>
            <a:spLocks noGrp="1"/>
          </p:cNvSpPr>
          <p:nvPr>
            <p:ph type="title"/>
          </p:nvPr>
        </p:nvSpPr>
        <p:spPr/>
        <p:txBody>
          <a:bodyPr/>
          <a:lstStyle/>
          <a:p>
            <a:r>
              <a:rPr lang="en-US" dirty="0"/>
              <a:t>Every sector vulnerable to lawsuits</a:t>
            </a:r>
          </a:p>
        </p:txBody>
      </p:sp>
      <p:sp>
        <p:nvSpPr>
          <p:cNvPr id="7" name="TextBox 6">
            <a:extLst>
              <a:ext uri="{FF2B5EF4-FFF2-40B4-BE49-F238E27FC236}">
                <a16:creationId xmlns:a16="http://schemas.microsoft.com/office/drawing/2014/main" id="{AA92DEB1-1FD2-4268-BC93-7F483987292C}"/>
              </a:ext>
            </a:extLst>
          </p:cNvPr>
          <p:cNvSpPr txBox="1"/>
          <p:nvPr/>
        </p:nvSpPr>
        <p:spPr>
          <a:xfrm>
            <a:off x="0" y="6582489"/>
            <a:ext cx="2685351" cy="246221"/>
          </a:xfrm>
          <a:prstGeom prst="rect">
            <a:avLst/>
          </a:prstGeom>
          <a:noFill/>
        </p:spPr>
        <p:txBody>
          <a:bodyPr wrap="none" rtlCol="0">
            <a:spAutoFit/>
          </a:bodyPr>
          <a:lstStyle/>
          <a:p>
            <a:r>
              <a:rPr lang="en-US" sz="1000" dirty="0">
                <a:solidFill>
                  <a:srgbClr val="008080"/>
                </a:solidFill>
                <a:latin typeface="Montserrat Medium"/>
              </a:rPr>
              <a:t>n=613, Back to Normal Barometer, June 3, 2020</a:t>
            </a:r>
          </a:p>
        </p:txBody>
      </p:sp>
      <p:pic>
        <p:nvPicPr>
          <p:cNvPr id="4" name="Picture 3">
            <a:extLst>
              <a:ext uri="{FF2B5EF4-FFF2-40B4-BE49-F238E27FC236}">
                <a16:creationId xmlns:a16="http://schemas.microsoft.com/office/drawing/2014/main" id="{7D06825D-4C6B-433D-A54D-C592206C1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910883"/>
            <a:ext cx="11498053" cy="5413717"/>
          </a:xfrm>
          <a:prstGeom prst="rect">
            <a:avLst/>
          </a:prstGeom>
        </p:spPr>
      </p:pic>
    </p:spTree>
    <p:extLst>
      <p:ext uri="{BB962C8B-B14F-4D97-AF65-F5344CB8AC3E}">
        <p14:creationId xmlns:p14="http://schemas.microsoft.com/office/powerpoint/2010/main" val="1491053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F6D1-A39E-4A63-BB85-74675AB9FA71}"/>
              </a:ext>
            </a:extLst>
          </p:cNvPr>
          <p:cNvSpPr>
            <a:spLocks noGrp="1"/>
          </p:cNvSpPr>
          <p:nvPr>
            <p:ph type="title"/>
          </p:nvPr>
        </p:nvSpPr>
        <p:spPr/>
        <p:txBody>
          <a:bodyPr/>
          <a:lstStyle/>
          <a:p>
            <a:r>
              <a:rPr lang="en-US" dirty="0"/>
              <a:t>…even after customers sign a release</a:t>
            </a:r>
          </a:p>
        </p:txBody>
      </p:sp>
      <p:sp>
        <p:nvSpPr>
          <p:cNvPr id="7" name="TextBox 6">
            <a:extLst>
              <a:ext uri="{FF2B5EF4-FFF2-40B4-BE49-F238E27FC236}">
                <a16:creationId xmlns:a16="http://schemas.microsoft.com/office/drawing/2014/main" id="{AA92DEB1-1FD2-4268-BC93-7F483987292C}"/>
              </a:ext>
            </a:extLst>
          </p:cNvPr>
          <p:cNvSpPr txBox="1"/>
          <p:nvPr/>
        </p:nvSpPr>
        <p:spPr>
          <a:xfrm>
            <a:off x="0" y="6582489"/>
            <a:ext cx="2685351" cy="246221"/>
          </a:xfrm>
          <a:prstGeom prst="rect">
            <a:avLst/>
          </a:prstGeom>
          <a:noFill/>
        </p:spPr>
        <p:txBody>
          <a:bodyPr wrap="none" rtlCol="0">
            <a:spAutoFit/>
          </a:bodyPr>
          <a:lstStyle/>
          <a:p>
            <a:r>
              <a:rPr lang="en-US" sz="1000" dirty="0">
                <a:solidFill>
                  <a:srgbClr val="008080"/>
                </a:solidFill>
                <a:latin typeface="Montserrat Medium"/>
              </a:rPr>
              <a:t>n=613, Back to Normal Barometer, June 3, 2020</a:t>
            </a:r>
          </a:p>
        </p:txBody>
      </p:sp>
      <p:pic>
        <p:nvPicPr>
          <p:cNvPr id="5" name="Picture 4">
            <a:extLst>
              <a:ext uri="{FF2B5EF4-FFF2-40B4-BE49-F238E27FC236}">
                <a16:creationId xmlns:a16="http://schemas.microsoft.com/office/drawing/2014/main" id="{BE348383-C204-4F76-85AE-1056A5905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1032813"/>
            <a:ext cx="11498053" cy="5291787"/>
          </a:xfrm>
          <a:prstGeom prst="rect">
            <a:avLst/>
          </a:prstGeom>
        </p:spPr>
      </p:pic>
    </p:spTree>
    <p:extLst>
      <p:ext uri="{BB962C8B-B14F-4D97-AF65-F5344CB8AC3E}">
        <p14:creationId xmlns:p14="http://schemas.microsoft.com/office/powerpoint/2010/main" val="359288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0123-E8D0-498C-B4CF-64BABB36B991}"/>
              </a:ext>
            </a:extLst>
          </p:cNvPr>
          <p:cNvSpPr>
            <a:spLocks noGrp="1"/>
          </p:cNvSpPr>
          <p:nvPr>
            <p:ph type="title"/>
          </p:nvPr>
        </p:nvSpPr>
        <p:spPr>
          <a:xfrm>
            <a:off x="838199" y="2286001"/>
            <a:ext cx="10918371" cy="1834922"/>
          </a:xfrm>
        </p:spPr>
        <p:txBody>
          <a:bodyPr/>
          <a:lstStyle/>
          <a:p>
            <a:r>
              <a:rPr lang="en-US" dirty="0"/>
              <a:t>Back to the workplace:</a:t>
            </a:r>
            <a:br>
              <a:rPr lang="en-US" dirty="0"/>
            </a:br>
            <a:r>
              <a:rPr lang="en-US" dirty="0"/>
              <a:t>Know what employees </a:t>
            </a:r>
            <a:br>
              <a:rPr lang="en-US" dirty="0"/>
            </a:br>
            <a:r>
              <a:rPr lang="en-US" dirty="0"/>
              <a:t>want…and expect</a:t>
            </a:r>
            <a:br>
              <a:rPr lang="en-US" dirty="0"/>
            </a:br>
            <a:endParaRPr lang="en-US" dirty="0"/>
          </a:p>
        </p:txBody>
      </p:sp>
    </p:spTree>
    <p:extLst>
      <p:ext uri="{BB962C8B-B14F-4D97-AF65-F5344CB8AC3E}">
        <p14:creationId xmlns:p14="http://schemas.microsoft.com/office/powerpoint/2010/main" val="2500401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D190-9F2D-44F0-A7B4-9EE34AA298AF}"/>
              </a:ext>
            </a:extLst>
          </p:cNvPr>
          <p:cNvSpPr>
            <a:spLocks noGrp="1"/>
          </p:cNvSpPr>
          <p:nvPr>
            <p:ph type="title"/>
          </p:nvPr>
        </p:nvSpPr>
        <p:spPr/>
        <p:txBody>
          <a:bodyPr/>
          <a:lstStyle/>
          <a:p>
            <a:r>
              <a:rPr lang="en-US" dirty="0"/>
              <a:t>Many employees will still want to WFH</a:t>
            </a:r>
          </a:p>
        </p:txBody>
      </p:sp>
      <p:sp>
        <p:nvSpPr>
          <p:cNvPr id="7" name="TextBox 6">
            <a:extLst>
              <a:ext uri="{FF2B5EF4-FFF2-40B4-BE49-F238E27FC236}">
                <a16:creationId xmlns:a16="http://schemas.microsoft.com/office/drawing/2014/main" id="{FBFCF710-0CB7-4974-A3C0-FBEA890991B8}"/>
              </a:ext>
            </a:extLst>
          </p:cNvPr>
          <p:cNvSpPr txBox="1"/>
          <p:nvPr/>
        </p:nvSpPr>
        <p:spPr>
          <a:xfrm>
            <a:off x="0" y="6582489"/>
            <a:ext cx="3310522" cy="246221"/>
          </a:xfrm>
          <a:prstGeom prst="rect">
            <a:avLst/>
          </a:prstGeom>
          <a:noFill/>
        </p:spPr>
        <p:txBody>
          <a:bodyPr wrap="none" rtlCol="0">
            <a:spAutoFit/>
          </a:bodyPr>
          <a:lstStyle/>
          <a:p>
            <a:r>
              <a:rPr lang="en-US" sz="1000" dirty="0">
                <a:solidFill>
                  <a:srgbClr val="008080"/>
                </a:solidFill>
                <a:latin typeface="Montserrat Medium"/>
              </a:rPr>
              <a:t>n=593, Back to Normal Barometer, May 20, 2020</a:t>
            </a:r>
          </a:p>
        </p:txBody>
      </p:sp>
      <p:pic>
        <p:nvPicPr>
          <p:cNvPr id="6" name="Picture 5">
            <a:extLst>
              <a:ext uri="{FF2B5EF4-FFF2-40B4-BE49-F238E27FC236}">
                <a16:creationId xmlns:a16="http://schemas.microsoft.com/office/drawing/2014/main" id="{42AC250F-A8FC-DF42-BB91-C60592295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17" y="1023675"/>
            <a:ext cx="10949365" cy="5224725"/>
          </a:xfrm>
          <a:prstGeom prst="rect">
            <a:avLst/>
          </a:prstGeom>
        </p:spPr>
      </p:pic>
    </p:spTree>
    <p:extLst>
      <p:ext uri="{BB962C8B-B14F-4D97-AF65-F5344CB8AC3E}">
        <p14:creationId xmlns:p14="http://schemas.microsoft.com/office/powerpoint/2010/main" val="2800867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4B0B-6284-AE4A-9CF8-D21814659A62}"/>
              </a:ext>
            </a:extLst>
          </p:cNvPr>
          <p:cNvSpPr>
            <a:spLocks noGrp="1"/>
          </p:cNvSpPr>
          <p:nvPr>
            <p:ph type="title"/>
          </p:nvPr>
        </p:nvSpPr>
        <p:spPr/>
        <p:txBody>
          <a:bodyPr/>
          <a:lstStyle/>
          <a:p>
            <a:r>
              <a:rPr lang="en-US" dirty="0">
                <a:latin typeface="Montserrat" pitchFamily="2" charset="77"/>
              </a:rPr>
              <a:t>…And will be sensitive to being back</a:t>
            </a:r>
          </a:p>
        </p:txBody>
      </p:sp>
      <p:sp>
        <p:nvSpPr>
          <p:cNvPr id="3" name="Content Placeholder 2">
            <a:extLst>
              <a:ext uri="{FF2B5EF4-FFF2-40B4-BE49-F238E27FC236}">
                <a16:creationId xmlns:a16="http://schemas.microsoft.com/office/drawing/2014/main" id="{43F52113-4B58-CA4B-B6FD-14720A1A111A}"/>
              </a:ext>
            </a:extLst>
          </p:cNvPr>
          <p:cNvSpPr>
            <a:spLocks noGrp="1"/>
          </p:cNvSpPr>
          <p:nvPr>
            <p:ph idx="1"/>
          </p:nvPr>
        </p:nvSpPr>
        <p:spPr/>
        <p:txBody>
          <a:bodyPr/>
          <a:lstStyle/>
          <a:p>
            <a:r>
              <a:rPr lang="en-US" dirty="0"/>
              <a:t>“If my employer makes us use web-based video conferencing while at the office, I will question why we are working from the office in the first place.” </a:t>
            </a:r>
          </a:p>
          <a:p>
            <a:pPr lvl="1"/>
            <a:r>
              <a:rPr lang="en-US" dirty="0"/>
              <a:t>44% strongly agree</a:t>
            </a:r>
          </a:p>
          <a:p>
            <a:pPr marL="0" indent="0">
              <a:buNone/>
            </a:pPr>
            <a:endParaRPr lang="en-US" dirty="0"/>
          </a:p>
          <a:p>
            <a:r>
              <a:rPr lang="en-US" dirty="0"/>
              <a:t>“If people can remove a mask in their personal offices, and people in common areas cannot, that is a form of discrimination.”</a:t>
            </a:r>
          </a:p>
          <a:p>
            <a:pPr lvl="1"/>
            <a:r>
              <a:rPr lang="en-US" dirty="0"/>
              <a:t>32% strongly agree</a:t>
            </a:r>
          </a:p>
          <a:p>
            <a:pPr marL="0" indent="0">
              <a:buNone/>
            </a:pPr>
            <a:endParaRPr lang="en-US" dirty="0"/>
          </a:p>
          <a:p>
            <a:endParaRPr lang="en-US" dirty="0"/>
          </a:p>
        </p:txBody>
      </p:sp>
    </p:spTree>
    <p:extLst>
      <p:ext uri="{BB962C8B-B14F-4D97-AF65-F5344CB8AC3E}">
        <p14:creationId xmlns:p14="http://schemas.microsoft.com/office/powerpoint/2010/main" val="29047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0819-FACC-4A56-9E7F-0023A27ECDB0}"/>
              </a:ext>
            </a:extLst>
          </p:cNvPr>
          <p:cNvSpPr>
            <a:spLocks noGrp="1"/>
          </p:cNvSpPr>
          <p:nvPr>
            <p:ph type="title"/>
          </p:nvPr>
        </p:nvSpPr>
        <p:spPr>
          <a:xfrm>
            <a:off x="609600" y="152400"/>
            <a:ext cx="11353800" cy="990600"/>
          </a:xfrm>
        </p:spPr>
        <p:txBody>
          <a:bodyPr/>
          <a:lstStyle/>
          <a:p>
            <a:r>
              <a:rPr lang="en-US" sz="3400" dirty="0"/>
              <a:t>employees willing to sue their </a:t>
            </a:r>
            <a:r>
              <a:rPr lang="en-US" sz="3400" dirty="0" err="1"/>
              <a:t>employerS</a:t>
            </a:r>
            <a:endParaRPr lang="en-US" sz="3400" dirty="0"/>
          </a:p>
        </p:txBody>
      </p:sp>
      <p:sp>
        <p:nvSpPr>
          <p:cNvPr id="8" name="TextBox 7">
            <a:extLst>
              <a:ext uri="{FF2B5EF4-FFF2-40B4-BE49-F238E27FC236}">
                <a16:creationId xmlns:a16="http://schemas.microsoft.com/office/drawing/2014/main" id="{2CCBC4E2-702C-4FBB-A3B9-A04C6672F0E7}"/>
              </a:ext>
            </a:extLst>
          </p:cNvPr>
          <p:cNvSpPr txBox="1"/>
          <p:nvPr/>
        </p:nvSpPr>
        <p:spPr>
          <a:xfrm>
            <a:off x="0" y="6582489"/>
            <a:ext cx="3329758" cy="246221"/>
          </a:xfrm>
          <a:prstGeom prst="rect">
            <a:avLst/>
          </a:prstGeom>
          <a:noFill/>
        </p:spPr>
        <p:txBody>
          <a:bodyPr wrap="none" rtlCol="0">
            <a:spAutoFit/>
          </a:bodyPr>
          <a:lstStyle/>
          <a:p>
            <a:r>
              <a:rPr lang="en-US" sz="1000" dirty="0">
                <a:solidFill>
                  <a:srgbClr val="008080"/>
                </a:solidFill>
                <a:latin typeface="Montserrat Medium"/>
              </a:rPr>
              <a:t>n=504, Back to Normal Barometer, May 20, 2020</a:t>
            </a:r>
          </a:p>
        </p:txBody>
      </p:sp>
      <p:pic>
        <p:nvPicPr>
          <p:cNvPr id="9" name="Picture 8">
            <a:extLst>
              <a:ext uri="{FF2B5EF4-FFF2-40B4-BE49-F238E27FC236}">
                <a16:creationId xmlns:a16="http://schemas.microsoft.com/office/drawing/2014/main" id="{978552BA-3702-4A1D-9C01-664DCD5932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838200"/>
            <a:ext cx="11192226" cy="5568696"/>
          </a:xfrm>
          <a:prstGeom prst="rect">
            <a:avLst/>
          </a:prstGeom>
        </p:spPr>
      </p:pic>
    </p:spTree>
    <p:extLst>
      <p:ext uri="{BB962C8B-B14F-4D97-AF65-F5344CB8AC3E}">
        <p14:creationId xmlns:p14="http://schemas.microsoft.com/office/powerpoint/2010/main" val="2391690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0819-FACC-4A56-9E7F-0023A27ECDB0}"/>
              </a:ext>
            </a:extLst>
          </p:cNvPr>
          <p:cNvSpPr>
            <a:spLocks noGrp="1"/>
          </p:cNvSpPr>
          <p:nvPr>
            <p:ph type="title"/>
          </p:nvPr>
        </p:nvSpPr>
        <p:spPr>
          <a:xfrm>
            <a:off x="609600" y="152400"/>
            <a:ext cx="11398180" cy="990600"/>
          </a:xfrm>
        </p:spPr>
        <p:txBody>
          <a:bodyPr/>
          <a:lstStyle/>
          <a:p>
            <a:r>
              <a:rPr lang="en-US" sz="3400" dirty="0"/>
              <a:t>employees willing to sue their </a:t>
            </a:r>
            <a:r>
              <a:rPr lang="en-US" sz="3400" dirty="0" err="1"/>
              <a:t>employerS</a:t>
            </a:r>
            <a:endParaRPr lang="en-US" sz="3400" dirty="0"/>
          </a:p>
        </p:txBody>
      </p:sp>
      <p:sp>
        <p:nvSpPr>
          <p:cNvPr id="8" name="TextBox 7">
            <a:extLst>
              <a:ext uri="{FF2B5EF4-FFF2-40B4-BE49-F238E27FC236}">
                <a16:creationId xmlns:a16="http://schemas.microsoft.com/office/drawing/2014/main" id="{2CCBC4E2-702C-4FBB-A3B9-A04C6672F0E7}"/>
              </a:ext>
            </a:extLst>
          </p:cNvPr>
          <p:cNvSpPr txBox="1"/>
          <p:nvPr/>
        </p:nvSpPr>
        <p:spPr>
          <a:xfrm>
            <a:off x="0" y="6582489"/>
            <a:ext cx="3316934" cy="246221"/>
          </a:xfrm>
          <a:prstGeom prst="rect">
            <a:avLst/>
          </a:prstGeom>
          <a:noFill/>
        </p:spPr>
        <p:txBody>
          <a:bodyPr wrap="none" rtlCol="0">
            <a:spAutoFit/>
          </a:bodyPr>
          <a:lstStyle/>
          <a:p>
            <a:r>
              <a:rPr lang="en-US" sz="1000" dirty="0">
                <a:solidFill>
                  <a:srgbClr val="008080"/>
                </a:solidFill>
                <a:latin typeface="Montserrat Medium"/>
              </a:rPr>
              <a:t>n=202, Back to Normal Barometer, May 20, 2020</a:t>
            </a:r>
          </a:p>
        </p:txBody>
      </p:sp>
      <p:pic>
        <p:nvPicPr>
          <p:cNvPr id="10" name="Picture 9">
            <a:extLst>
              <a:ext uri="{FF2B5EF4-FFF2-40B4-BE49-F238E27FC236}">
                <a16:creationId xmlns:a16="http://schemas.microsoft.com/office/drawing/2014/main" id="{0660B130-62E7-427F-B50B-5391278D8D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838200"/>
            <a:ext cx="11199323" cy="5572227"/>
          </a:xfrm>
          <a:prstGeom prst="rect">
            <a:avLst/>
          </a:prstGeom>
        </p:spPr>
      </p:pic>
    </p:spTree>
    <p:extLst>
      <p:ext uri="{BB962C8B-B14F-4D97-AF65-F5344CB8AC3E}">
        <p14:creationId xmlns:p14="http://schemas.microsoft.com/office/powerpoint/2010/main" val="257766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2792-D84C-4311-A7AA-42FC0AC3184C}"/>
              </a:ext>
            </a:extLst>
          </p:cNvPr>
          <p:cNvSpPr>
            <a:spLocks noGrp="1"/>
          </p:cNvSpPr>
          <p:nvPr>
            <p:ph type="title"/>
          </p:nvPr>
        </p:nvSpPr>
        <p:spPr>
          <a:xfrm>
            <a:off x="609600" y="152400"/>
            <a:ext cx="11125200" cy="990600"/>
          </a:xfrm>
        </p:spPr>
        <p:txBody>
          <a:bodyPr/>
          <a:lstStyle/>
          <a:p>
            <a:r>
              <a:rPr lang="en-US" dirty="0"/>
              <a:t>CONTEXT: some have started to venture out</a:t>
            </a:r>
          </a:p>
        </p:txBody>
      </p:sp>
      <p:sp>
        <p:nvSpPr>
          <p:cNvPr id="6" name="TextBox 5">
            <a:extLst>
              <a:ext uri="{FF2B5EF4-FFF2-40B4-BE49-F238E27FC236}">
                <a16:creationId xmlns:a16="http://schemas.microsoft.com/office/drawing/2014/main" id="{0932DB7B-C6B1-4F3D-932E-FF54FF12139C}"/>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pic>
        <p:nvPicPr>
          <p:cNvPr id="4" name="Picture 3">
            <a:extLst>
              <a:ext uri="{FF2B5EF4-FFF2-40B4-BE49-F238E27FC236}">
                <a16:creationId xmlns:a16="http://schemas.microsoft.com/office/drawing/2014/main" id="{4A8EB57D-CEA6-4B93-B638-28A9B45037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996234"/>
            <a:ext cx="11278578" cy="5328366"/>
          </a:xfrm>
          <a:prstGeom prst="rect">
            <a:avLst/>
          </a:prstGeom>
        </p:spPr>
      </p:pic>
    </p:spTree>
    <p:extLst>
      <p:ext uri="{BB962C8B-B14F-4D97-AF65-F5344CB8AC3E}">
        <p14:creationId xmlns:p14="http://schemas.microsoft.com/office/powerpoint/2010/main" val="51664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0819-FACC-4A56-9E7F-0023A27ECDB0}"/>
              </a:ext>
            </a:extLst>
          </p:cNvPr>
          <p:cNvSpPr>
            <a:spLocks noGrp="1"/>
          </p:cNvSpPr>
          <p:nvPr>
            <p:ph type="title"/>
          </p:nvPr>
        </p:nvSpPr>
        <p:spPr>
          <a:xfrm>
            <a:off x="381000" y="152400"/>
            <a:ext cx="11398180" cy="990600"/>
          </a:xfrm>
        </p:spPr>
        <p:txBody>
          <a:bodyPr/>
          <a:lstStyle/>
          <a:p>
            <a:r>
              <a:rPr lang="en-US" sz="2800" dirty="0"/>
              <a:t>Release-signing employees willing to sue employer</a:t>
            </a:r>
          </a:p>
        </p:txBody>
      </p:sp>
      <p:sp>
        <p:nvSpPr>
          <p:cNvPr id="8" name="TextBox 7">
            <a:extLst>
              <a:ext uri="{FF2B5EF4-FFF2-40B4-BE49-F238E27FC236}">
                <a16:creationId xmlns:a16="http://schemas.microsoft.com/office/drawing/2014/main" id="{2CCBC4E2-702C-4FBB-A3B9-A04C6672F0E7}"/>
              </a:ext>
            </a:extLst>
          </p:cNvPr>
          <p:cNvSpPr txBox="1"/>
          <p:nvPr/>
        </p:nvSpPr>
        <p:spPr>
          <a:xfrm>
            <a:off x="0" y="6582489"/>
            <a:ext cx="3280065" cy="246221"/>
          </a:xfrm>
          <a:prstGeom prst="rect">
            <a:avLst/>
          </a:prstGeom>
          <a:noFill/>
        </p:spPr>
        <p:txBody>
          <a:bodyPr wrap="none" rtlCol="0">
            <a:spAutoFit/>
          </a:bodyPr>
          <a:lstStyle/>
          <a:p>
            <a:r>
              <a:rPr lang="en-US" sz="1000" dirty="0">
                <a:solidFill>
                  <a:srgbClr val="008080"/>
                </a:solidFill>
                <a:latin typeface="Montserrat Medium"/>
              </a:rPr>
              <a:t>n=221, Back to Normal Barometer, May 20, 2020</a:t>
            </a:r>
          </a:p>
        </p:txBody>
      </p:sp>
      <p:pic>
        <p:nvPicPr>
          <p:cNvPr id="6" name="Picture 5">
            <a:extLst>
              <a:ext uri="{FF2B5EF4-FFF2-40B4-BE49-F238E27FC236}">
                <a16:creationId xmlns:a16="http://schemas.microsoft.com/office/drawing/2014/main" id="{E6329647-193F-4499-A6F1-4C6D895067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838200"/>
            <a:ext cx="11199323" cy="5572227"/>
          </a:xfrm>
          <a:prstGeom prst="rect">
            <a:avLst/>
          </a:prstGeom>
        </p:spPr>
      </p:pic>
    </p:spTree>
    <p:extLst>
      <p:ext uri="{BB962C8B-B14F-4D97-AF65-F5344CB8AC3E}">
        <p14:creationId xmlns:p14="http://schemas.microsoft.com/office/powerpoint/2010/main" val="490293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3D0F-F283-3545-8FD5-BB078E1C9B23}"/>
              </a:ext>
            </a:extLst>
          </p:cNvPr>
          <p:cNvSpPr>
            <a:spLocks noGrp="1"/>
          </p:cNvSpPr>
          <p:nvPr>
            <p:ph type="ctrTitle"/>
          </p:nvPr>
        </p:nvSpPr>
        <p:spPr>
          <a:xfrm>
            <a:off x="0" y="1"/>
            <a:ext cx="12115800" cy="838200"/>
          </a:xfrm>
        </p:spPr>
        <p:txBody>
          <a:bodyPr>
            <a:normAutofit fontScale="90000"/>
          </a:bodyPr>
          <a:lstStyle/>
          <a:p>
            <a:r>
              <a:rPr lang="en-US" sz="4400" dirty="0">
                <a:solidFill>
                  <a:schemeClr val="tx1"/>
                </a:solidFill>
                <a:latin typeface="Montserrat" pitchFamily="2" charset="77"/>
              </a:rPr>
              <a:t>Take a deep breath; most won’t sue</a:t>
            </a:r>
          </a:p>
        </p:txBody>
      </p:sp>
      <p:pic>
        <p:nvPicPr>
          <p:cNvPr id="30" name="Picture 29">
            <a:extLst>
              <a:ext uri="{FF2B5EF4-FFF2-40B4-BE49-F238E27FC236}">
                <a16:creationId xmlns:a16="http://schemas.microsoft.com/office/drawing/2014/main" id="{378B69DC-0057-BB40-8CE9-E06FB65D75D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66745" y="1536883"/>
            <a:ext cx="2800350" cy="3536338"/>
          </a:xfrm>
          <a:prstGeom prst="rect">
            <a:avLst/>
          </a:prstGeom>
        </p:spPr>
      </p:pic>
      <p:pic>
        <p:nvPicPr>
          <p:cNvPr id="36" name="Picture 35" descr="A person posing for the camera&#10;&#10;Description automatically generated">
            <a:extLst>
              <a:ext uri="{FF2B5EF4-FFF2-40B4-BE49-F238E27FC236}">
                <a16:creationId xmlns:a16="http://schemas.microsoft.com/office/drawing/2014/main" id="{738C5755-4E90-A747-B72A-3BFAF49829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91856"/>
            <a:ext cx="4012248" cy="2810003"/>
          </a:xfrm>
          <a:prstGeom prst="rect">
            <a:avLst/>
          </a:prstGeom>
        </p:spPr>
      </p:pic>
      <p:pic>
        <p:nvPicPr>
          <p:cNvPr id="37" name="Picture 36">
            <a:extLst>
              <a:ext uri="{FF2B5EF4-FFF2-40B4-BE49-F238E27FC236}">
                <a16:creationId xmlns:a16="http://schemas.microsoft.com/office/drawing/2014/main" id="{D7405B76-998F-CD4F-BD0B-8255502840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5" y="1552929"/>
            <a:ext cx="3960495" cy="2270684"/>
          </a:xfrm>
          <a:prstGeom prst="rect">
            <a:avLst/>
          </a:prstGeom>
        </p:spPr>
      </p:pic>
      <p:pic>
        <p:nvPicPr>
          <p:cNvPr id="39" name="Picture 38" descr="A person sitting in front of a book shelf&#10;&#10;Description automatically generated">
            <a:extLst>
              <a:ext uri="{FF2B5EF4-FFF2-40B4-BE49-F238E27FC236}">
                <a16:creationId xmlns:a16="http://schemas.microsoft.com/office/drawing/2014/main" id="{DF1B8072-6AAF-ED4B-9007-7D06F132EF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50481" y="3757010"/>
            <a:ext cx="4133022" cy="2354761"/>
          </a:xfrm>
          <a:prstGeom prst="rect">
            <a:avLst/>
          </a:prstGeom>
        </p:spPr>
      </p:pic>
      <p:pic>
        <p:nvPicPr>
          <p:cNvPr id="46" name="Picture 45" descr="A person posing for the camera&#10;&#10;Description automatically generated">
            <a:extLst>
              <a:ext uri="{FF2B5EF4-FFF2-40B4-BE49-F238E27FC236}">
                <a16:creationId xmlns:a16="http://schemas.microsoft.com/office/drawing/2014/main" id="{F16E642D-5A45-DB4B-ADD6-EA7DBE82C8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54914" y="1538926"/>
            <a:ext cx="3724754" cy="2308231"/>
          </a:xfrm>
          <a:prstGeom prst="rect">
            <a:avLst/>
          </a:prstGeom>
        </p:spPr>
      </p:pic>
      <p:pic>
        <p:nvPicPr>
          <p:cNvPr id="47" name="Picture 46" descr="A person looking at the camera&#10;&#10;Description automatically generated">
            <a:extLst>
              <a:ext uri="{FF2B5EF4-FFF2-40B4-BE49-F238E27FC236}">
                <a16:creationId xmlns:a16="http://schemas.microsoft.com/office/drawing/2014/main" id="{EA85D0D3-C8A9-E94B-A98D-5C99C3796B0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68681" y="3831176"/>
            <a:ext cx="4064000" cy="2280596"/>
          </a:xfrm>
          <a:prstGeom prst="rect">
            <a:avLst/>
          </a:prstGeom>
        </p:spPr>
      </p:pic>
      <p:pic>
        <p:nvPicPr>
          <p:cNvPr id="48" name="Picture 47" descr="A person wearing glasses and a blue shirt&#10;&#10;Description automatically generated">
            <a:extLst>
              <a:ext uri="{FF2B5EF4-FFF2-40B4-BE49-F238E27FC236}">
                <a16:creationId xmlns:a16="http://schemas.microsoft.com/office/drawing/2014/main" id="{1484400A-6D97-FF46-B166-5153DFCD52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5634" y="3834678"/>
            <a:ext cx="3742889" cy="2267181"/>
          </a:xfrm>
          <a:prstGeom prst="rect">
            <a:avLst/>
          </a:prstGeom>
        </p:spPr>
      </p:pic>
      <p:pic>
        <p:nvPicPr>
          <p:cNvPr id="50" name="Picture 49" descr="A person wearing a red hat and looking at the camera&#10;&#10;Description automatically generated">
            <a:extLst>
              <a:ext uri="{FF2B5EF4-FFF2-40B4-BE49-F238E27FC236}">
                <a16:creationId xmlns:a16="http://schemas.microsoft.com/office/drawing/2014/main" id="{8B809F5E-781A-4642-9301-2822FF7E442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698069" y="1536883"/>
            <a:ext cx="4102100" cy="2323796"/>
          </a:xfrm>
          <a:prstGeom prst="rect">
            <a:avLst/>
          </a:prstGeom>
        </p:spPr>
      </p:pic>
    </p:spTree>
    <p:extLst>
      <p:ext uri="{BB962C8B-B14F-4D97-AF65-F5344CB8AC3E}">
        <p14:creationId xmlns:p14="http://schemas.microsoft.com/office/powerpoint/2010/main" val="2474531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8784-3015-4743-9F8A-98B4AC737B30}"/>
              </a:ext>
            </a:extLst>
          </p:cNvPr>
          <p:cNvSpPr>
            <a:spLocks noGrp="1"/>
          </p:cNvSpPr>
          <p:nvPr>
            <p:ph type="title"/>
          </p:nvPr>
        </p:nvSpPr>
        <p:spPr/>
        <p:txBody>
          <a:bodyPr/>
          <a:lstStyle/>
          <a:p>
            <a:r>
              <a:rPr lang="en-US" dirty="0">
                <a:latin typeface="Montserrat" pitchFamily="2" charset="77"/>
              </a:rPr>
              <a:t>Take a deep breath; most won’t sue </a:t>
            </a:r>
          </a:p>
        </p:txBody>
      </p:sp>
      <p:sp>
        <p:nvSpPr>
          <p:cNvPr id="3" name="Content Placeholder 2">
            <a:extLst>
              <a:ext uri="{FF2B5EF4-FFF2-40B4-BE49-F238E27FC236}">
                <a16:creationId xmlns:a16="http://schemas.microsoft.com/office/drawing/2014/main" id="{0EB35FB3-E27F-9545-AB54-BE000B0FAD03}"/>
              </a:ext>
            </a:extLst>
          </p:cNvPr>
          <p:cNvSpPr>
            <a:spLocks noGrp="1"/>
          </p:cNvSpPr>
          <p:nvPr>
            <p:ph idx="1"/>
          </p:nvPr>
        </p:nvSpPr>
        <p:spPr>
          <a:xfrm>
            <a:off x="609600" y="1371601"/>
            <a:ext cx="11506200" cy="4754563"/>
          </a:xfrm>
        </p:spPr>
        <p:txBody>
          <a:bodyPr/>
          <a:lstStyle/>
          <a:p>
            <a:r>
              <a:rPr lang="en-US" dirty="0"/>
              <a:t>They are realistic about the situation</a:t>
            </a:r>
          </a:p>
          <a:p>
            <a:pPr lvl="1"/>
            <a:r>
              <a:rPr lang="en-US" dirty="0"/>
              <a:t>Hesitant to sue employer unless they </a:t>
            </a:r>
            <a:r>
              <a:rPr lang="en-US"/>
              <a:t>are lackadaisical</a:t>
            </a:r>
            <a:endParaRPr lang="en-US" dirty="0"/>
          </a:p>
          <a:p>
            <a:pPr lvl="1"/>
            <a:r>
              <a:rPr lang="en-US" dirty="0"/>
              <a:t>Employees must assume a level of risk returning to work</a:t>
            </a:r>
          </a:p>
          <a:p>
            <a:pPr lvl="1"/>
            <a:r>
              <a:rPr lang="en-US" dirty="0"/>
              <a:t>Difficult to trace illness with a specific exposure</a:t>
            </a:r>
          </a:p>
          <a:p>
            <a:pPr marL="457200" lvl="1" indent="0">
              <a:buNone/>
            </a:pPr>
            <a:endParaRPr lang="en-US" sz="1200" dirty="0"/>
          </a:p>
          <a:p>
            <a:r>
              <a:rPr lang="en-US" dirty="0"/>
              <a:t>What should companies do to avoid legal conflicts?</a:t>
            </a:r>
          </a:p>
          <a:p>
            <a:pPr lvl="1"/>
            <a:r>
              <a:rPr lang="en-US" dirty="0"/>
              <a:t>State the “rules” for returning; follow and enforce them consistently</a:t>
            </a:r>
          </a:p>
          <a:p>
            <a:pPr lvl="1"/>
            <a:r>
              <a:rPr lang="en-US" dirty="0"/>
              <a:t>Take care of people who become sick with COVID-19</a:t>
            </a:r>
          </a:p>
          <a:p>
            <a:pPr lvl="1"/>
            <a:r>
              <a:rPr lang="en-US" dirty="0"/>
              <a:t>Hold a re-orientation for employees to review policy changes</a:t>
            </a:r>
          </a:p>
          <a:p>
            <a:pPr lvl="1"/>
            <a:r>
              <a:rPr lang="en-US" dirty="0"/>
              <a:t>Sign an agreement that employees will follow rules and company isn’t liable</a:t>
            </a:r>
          </a:p>
          <a:p>
            <a:endParaRPr lang="en-US" dirty="0"/>
          </a:p>
        </p:txBody>
      </p:sp>
    </p:spTree>
    <p:extLst>
      <p:ext uri="{BB962C8B-B14F-4D97-AF65-F5344CB8AC3E}">
        <p14:creationId xmlns:p14="http://schemas.microsoft.com/office/powerpoint/2010/main" val="40772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5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5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25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5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5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25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7FD0-8734-934D-B667-45492C5720F7}"/>
              </a:ext>
            </a:extLst>
          </p:cNvPr>
          <p:cNvSpPr>
            <a:spLocks noGrp="1"/>
          </p:cNvSpPr>
          <p:nvPr>
            <p:ph type="ctrTitle"/>
          </p:nvPr>
        </p:nvSpPr>
        <p:spPr>
          <a:xfrm>
            <a:off x="228600" y="1219202"/>
            <a:ext cx="11734800" cy="2819398"/>
          </a:xfrm>
        </p:spPr>
        <p:txBody>
          <a:bodyPr>
            <a:normAutofit fontScale="90000"/>
          </a:bodyPr>
          <a:lstStyle/>
          <a:p>
            <a:br>
              <a:rPr lang="en-US" dirty="0"/>
            </a:br>
            <a:br>
              <a:rPr lang="en-US" dirty="0"/>
            </a:br>
            <a:r>
              <a:rPr lang="en-US" dirty="0">
                <a:latin typeface="Montserrat" pitchFamily="2" charset="77"/>
              </a:rPr>
              <a:t>Online dial test: </a:t>
            </a:r>
            <a:br>
              <a:rPr lang="en-US" dirty="0">
                <a:latin typeface="Montserrat" pitchFamily="2" charset="77"/>
              </a:rPr>
            </a:br>
            <a:r>
              <a:rPr lang="en-US" sz="4000" dirty="0">
                <a:latin typeface="Montserrat" pitchFamily="2" charset="77"/>
              </a:rPr>
              <a:t>A boss anticipates her staff’s return</a:t>
            </a:r>
          </a:p>
        </p:txBody>
      </p:sp>
    </p:spTree>
    <p:extLst>
      <p:ext uri="{BB962C8B-B14F-4D97-AF65-F5344CB8AC3E}">
        <p14:creationId xmlns:p14="http://schemas.microsoft.com/office/powerpoint/2010/main" val="971936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159D-2A06-E44B-88ED-853A8B5ACFA3}"/>
              </a:ext>
            </a:extLst>
          </p:cNvPr>
          <p:cNvSpPr>
            <a:spLocks noGrp="1"/>
          </p:cNvSpPr>
          <p:nvPr>
            <p:ph type="title"/>
          </p:nvPr>
        </p:nvSpPr>
        <p:spPr/>
        <p:txBody>
          <a:bodyPr/>
          <a:lstStyle/>
          <a:p>
            <a:r>
              <a:rPr lang="en-US" dirty="0">
                <a:latin typeface="Montserrat" pitchFamily="2" charset="77"/>
              </a:rPr>
              <a:t>Getting Moment-to-moment feedback</a:t>
            </a:r>
          </a:p>
        </p:txBody>
      </p:sp>
      <p:sp>
        <p:nvSpPr>
          <p:cNvPr id="3" name="Content Placeholder 2">
            <a:extLst>
              <a:ext uri="{FF2B5EF4-FFF2-40B4-BE49-F238E27FC236}">
                <a16:creationId xmlns:a16="http://schemas.microsoft.com/office/drawing/2014/main" id="{37ADA435-5301-F64E-B226-F1AA95362DE3}"/>
              </a:ext>
            </a:extLst>
          </p:cNvPr>
          <p:cNvSpPr>
            <a:spLocks noGrp="1"/>
          </p:cNvSpPr>
          <p:nvPr>
            <p:ph idx="1"/>
          </p:nvPr>
        </p:nvSpPr>
        <p:spPr/>
        <p:txBody>
          <a:bodyPr>
            <a:noAutofit/>
          </a:bodyPr>
          <a:lstStyle/>
          <a:p>
            <a:r>
              <a:rPr lang="en-US" dirty="0"/>
              <a:t>36 working-from-home Americans watched a two-minute video embedded in an online survey</a:t>
            </a:r>
          </a:p>
          <a:p>
            <a:pPr marL="0" indent="0">
              <a:buNone/>
            </a:pPr>
            <a:endParaRPr lang="en-US" dirty="0"/>
          </a:p>
          <a:p>
            <a:r>
              <a:rPr lang="en-US" dirty="0"/>
              <a:t>They were told: “You are going to see a video that could be from the president of any small or midsize business in America that operates out of an office, but where the employees currently are working from home. I’d like you to imagine, for the sake of this exercise, the person in the video is your boss, and has made this video to send to all employees.”</a:t>
            </a:r>
          </a:p>
        </p:txBody>
      </p:sp>
    </p:spTree>
    <p:extLst>
      <p:ext uri="{BB962C8B-B14F-4D97-AF65-F5344CB8AC3E}">
        <p14:creationId xmlns:p14="http://schemas.microsoft.com/office/powerpoint/2010/main" val="32186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10;&#10;Description automatically generated">
            <a:extLst>
              <a:ext uri="{FF2B5EF4-FFF2-40B4-BE49-F238E27FC236}">
                <a16:creationId xmlns:a16="http://schemas.microsoft.com/office/drawing/2014/main" id="{FC09E17D-222A-424C-9B42-D0EFD5A09F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77688" y="0"/>
            <a:ext cx="7657284" cy="6324600"/>
          </a:xfrm>
          <a:prstGeom prst="rect">
            <a:avLst/>
          </a:prstGeom>
        </p:spPr>
      </p:pic>
    </p:spTree>
    <p:extLst>
      <p:ext uri="{BB962C8B-B14F-4D97-AF65-F5344CB8AC3E}">
        <p14:creationId xmlns:p14="http://schemas.microsoft.com/office/powerpoint/2010/main" val="335153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arometer Wave 4 MTM">
            <a:hlinkClick r:id="" action="ppaction://media"/>
            <a:extLst>
              <a:ext uri="{FF2B5EF4-FFF2-40B4-BE49-F238E27FC236}">
                <a16:creationId xmlns:a16="http://schemas.microsoft.com/office/drawing/2014/main" id="{D0344E13-7FE8-4807-B166-81CC36B4F4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04" y="27316"/>
            <a:ext cx="12278903" cy="6906883"/>
          </a:xfrm>
          <a:prstGeom prst="rect">
            <a:avLst/>
          </a:prstGeom>
        </p:spPr>
      </p:pic>
    </p:spTree>
    <p:extLst>
      <p:ext uri="{BB962C8B-B14F-4D97-AF65-F5344CB8AC3E}">
        <p14:creationId xmlns:p14="http://schemas.microsoft.com/office/powerpoint/2010/main" val="9167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EFAB-05EA-7F48-A88C-43ED4E7D081B}"/>
              </a:ext>
            </a:extLst>
          </p:cNvPr>
          <p:cNvSpPr>
            <a:spLocks noGrp="1"/>
          </p:cNvSpPr>
          <p:nvPr>
            <p:ph type="title"/>
          </p:nvPr>
        </p:nvSpPr>
        <p:spPr/>
        <p:txBody>
          <a:bodyPr/>
          <a:lstStyle/>
          <a:p>
            <a:r>
              <a:rPr lang="en-US" dirty="0">
                <a:latin typeface="Montserrat" pitchFamily="2" charset="77"/>
              </a:rPr>
              <a:t>Why did people 55-64 push back?</a:t>
            </a:r>
          </a:p>
        </p:txBody>
      </p:sp>
      <p:sp>
        <p:nvSpPr>
          <p:cNvPr id="3" name="Content Placeholder 2">
            <a:extLst>
              <a:ext uri="{FF2B5EF4-FFF2-40B4-BE49-F238E27FC236}">
                <a16:creationId xmlns:a16="http://schemas.microsoft.com/office/drawing/2014/main" id="{D271F44C-0B89-4F4B-8C91-4DF11775F111}"/>
              </a:ext>
            </a:extLst>
          </p:cNvPr>
          <p:cNvSpPr>
            <a:spLocks noGrp="1"/>
          </p:cNvSpPr>
          <p:nvPr>
            <p:ph idx="1"/>
          </p:nvPr>
        </p:nvSpPr>
        <p:spPr/>
        <p:txBody>
          <a:bodyPr/>
          <a:lstStyle/>
          <a:p>
            <a:pPr marL="0" indent="0" algn="r">
              <a:buNone/>
            </a:pPr>
            <a:r>
              <a:rPr lang="en-US" dirty="0"/>
              <a:t>“ [It was the] company’s expectations [for] everyone to return to the workspace regardless of how people felt. There was no choices.  There was no options to work from home if the people can be productive. There was no special cases for people who have health issues.”</a:t>
            </a:r>
          </a:p>
          <a:p>
            <a:pPr marL="0" indent="0" algn="r">
              <a:buNone/>
            </a:pPr>
            <a:r>
              <a:rPr lang="en-US" dirty="0"/>
              <a:t>—Female, 55-64</a:t>
            </a:r>
          </a:p>
          <a:p>
            <a:endParaRPr lang="en-US" dirty="0"/>
          </a:p>
          <a:p>
            <a:pPr marL="0" indent="0" algn="r">
              <a:buNone/>
            </a:pPr>
            <a:r>
              <a:rPr lang="en-US" dirty="0"/>
              <a:t>“THE COMPANY DOESN'T SEEM TO REALLY CARE ABOUT EMPLOYEES AND IS JUST COVERING THEIR ASSES.”</a:t>
            </a:r>
          </a:p>
          <a:p>
            <a:pPr marL="0" indent="0" algn="r">
              <a:buNone/>
            </a:pPr>
            <a:r>
              <a:rPr lang="en-US" dirty="0"/>
              <a:t>—Male, 55-64</a:t>
            </a:r>
          </a:p>
        </p:txBody>
      </p:sp>
    </p:spTree>
    <p:extLst>
      <p:ext uri="{BB962C8B-B14F-4D97-AF65-F5344CB8AC3E}">
        <p14:creationId xmlns:p14="http://schemas.microsoft.com/office/powerpoint/2010/main" val="1870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DE5E-E169-A044-93FD-436F87BC6531}"/>
              </a:ext>
            </a:extLst>
          </p:cNvPr>
          <p:cNvSpPr>
            <a:spLocks noGrp="1"/>
          </p:cNvSpPr>
          <p:nvPr>
            <p:ph type="title"/>
          </p:nvPr>
        </p:nvSpPr>
        <p:spPr/>
        <p:txBody>
          <a:bodyPr/>
          <a:lstStyle/>
          <a:p>
            <a:r>
              <a:rPr lang="en-US" dirty="0">
                <a:latin typeface="Montserrat" pitchFamily="2" charset="77"/>
              </a:rPr>
              <a:t>Why did those under 35 embrace it?</a:t>
            </a:r>
          </a:p>
        </p:txBody>
      </p:sp>
      <p:sp>
        <p:nvSpPr>
          <p:cNvPr id="3" name="Content Placeholder 2">
            <a:extLst>
              <a:ext uri="{FF2B5EF4-FFF2-40B4-BE49-F238E27FC236}">
                <a16:creationId xmlns:a16="http://schemas.microsoft.com/office/drawing/2014/main" id="{DF6FD9CC-B7F6-A348-87AC-8C3C0FD8DFA9}"/>
              </a:ext>
            </a:extLst>
          </p:cNvPr>
          <p:cNvSpPr>
            <a:spLocks noGrp="1"/>
          </p:cNvSpPr>
          <p:nvPr>
            <p:ph idx="1"/>
          </p:nvPr>
        </p:nvSpPr>
        <p:spPr>
          <a:xfrm>
            <a:off x="0" y="1371601"/>
            <a:ext cx="12192000" cy="4754563"/>
          </a:xfrm>
        </p:spPr>
        <p:txBody>
          <a:bodyPr/>
          <a:lstStyle/>
          <a:p>
            <a:pPr marL="0" indent="0" algn="r">
              <a:buNone/>
            </a:pPr>
            <a:r>
              <a:rPr lang="en-US" sz="2700" dirty="0"/>
              <a:t>“I think that the video is very encouraging by helping people…</a:t>
            </a:r>
          </a:p>
          <a:p>
            <a:pPr marL="0" indent="0" algn="r">
              <a:buNone/>
            </a:pPr>
            <a:r>
              <a:rPr lang="en-US" sz="2700" dirty="0"/>
              <a:t>be hopeful about the coronavirus.”—Female, 18-34</a:t>
            </a:r>
          </a:p>
          <a:p>
            <a:pPr algn="r"/>
            <a:endParaRPr lang="en-US" sz="2700" dirty="0"/>
          </a:p>
          <a:p>
            <a:pPr marL="0" indent="0" algn="r">
              <a:buNone/>
            </a:pPr>
            <a:r>
              <a:rPr lang="en-US" sz="2700" dirty="0"/>
              <a:t>“They can allow people [to] work from home if they have symptoms.”</a:t>
            </a:r>
          </a:p>
          <a:p>
            <a:pPr marL="0" indent="0" algn="r">
              <a:buNone/>
            </a:pPr>
            <a:r>
              <a:rPr lang="en-US" sz="2700" dirty="0"/>
              <a:t>—Female, 18-34</a:t>
            </a:r>
          </a:p>
          <a:p>
            <a:pPr algn="r"/>
            <a:endParaRPr lang="en-US" sz="2700" dirty="0"/>
          </a:p>
          <a:p>
            <a:pPr marL="0" indent="0" algn="r">
              <a:buNone/>
            </a:pPr>
            <a:r>
              <a:rPr lang="en-US" sz="2700" dirty="0"/>
              <a:t>“She wants to make sure everyone is safe, and understands what to do when going back to work.”—Male, 18-34</a:t>
            </a:r>
          </a:p>
          <a:p>
            <a:endParaRPr lang="en-US" dirty="0"/>
          </a:p>
        </p:txBody>
      </p:sp>
    </p:spTree>
    <p:extLst>
      <p:ext uri="{BB962C8B-B14F-4D97-AF65-F5344CB8AC3E}">
        <p14:creationId xmlns:p14="http://schemas.microsoft.com/office/powerpoint/2010/main" val="195924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10E1-AA31-964B-AEED-1C9080355BF0}"/>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2A279618-4F1D-B84A-AEEE-CDB4C8E3D494}"/>
              </a:ext>
            </a:extLst>
          </p:cNvPr>
          <p:cNvSpPr>
            <a:spLocks noGrp="1"/>
          </p:cNvSpPr>
          <p:nvPr>
            <p:ph idx="1"/>
          </p:nvPr>
        </p:nvSpPr>
        <p:spPr/>
        <p:txBody>
          <a:bodyPr/>
          <a:lstStyle/>
          <a:p>
            <a:r>
              <a:rPr lang="en-US" dirty="0"/>
              <a:t>What questions do you have about the findings?</a:t>
            </a:r>
          </a:p>
          <a:p>
            <a:endParaRPr lang="en-US" dirty="0"/>
          </a:p>
          <a:p>
            <a:r>
              <a:rPr lang="en-US" dirty="0"/>
              <a:t>What should we ask in wave 7?</a:t>
            </a:r>
          </a:p>
          <a:p>
            <a:endParaRPr lang="en-US" dirty="0"/>
          </a:p>
          <a:p>
            <a:r>
              <a:rPr lang="en-US" dirty="0"/>
              <a:t>What are the biggest open questions you’re facing now?</a:t>
            </a:r>
          </a:p>
        </p:txBody>
      </p:sp>
    </p:spTree>
    <p:extLst>
      <p:ext uri="{BB962C8B-B14F-4D97-AF65-F5344CB8AC3E}">
        <p14:creationId xmlns:p14="http://schemas.microsoft.com/office/powerpoint/2010/main" val="57504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Group 248">
            <a:extLst>
              <a:ext uri="{FF2B5EF4-FFF2-40B4-BE49-F238E27FC236}">
                <a16:creationId xmlns:a16="http://schemas.microsoft.com/office/drawing/2014/main" id="{874BBB15-3E44-2745-8115-FE34977F601C}"/>
              </a:ext>
            </a:extLst>
          </p:cNvPr>
          <p:cNvGrpSpPr/>
          <p:nvPr/>
        </p:nvGrpSpPr>
        <p:grpSpPr>
          <a:xfrm>
            <a:off x="3182006" y="2435735"/>
            <a:ext cx="1641963" cy="1729190"/>
            <a:chOff x="683961" y="2192709"/>
            <a:chExt cx="2187003" cy="2303185"/>
          </a:xfrm>
        </p:grpSpPr>
        <p:pic>
          <p:nvPicPr>
            <p:cNvPr id="250" name="Picture 249">
              <a:extLst>
                <a:ext uri="{FF2B5EF4-FFF2-40B4-BE49-F238E27FC236}">
                  <a16:creationId xmlns:a16="http://schemas.microsoft.com/office/drawing/2014/main" id="{5C16B8FD-133F-A841-B171-6F1D50FDF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251" name="Chart 250">
              <a:extLst>
                <a:ext uri="{FF2B5EF4-FFF2-40B4-BE49-F238E27FC236}">
                  <a16:creationId xmlns:a16="http://schemas.microsoft.com/office/drawing/2014/main" id="{80180417-7F1B-F840-915A-36781E184F7C}"/>
                </a:ext>
              </a:extLst>
            </p:cNvPr>
            <p:cNvGraphicFramePr/>
            <p:nvPr>
              <p:extLst>
                <p:ext uri="{D42A27DB-BD31-4B8C-83A1-F6EECF244321}">
                  <p14:modId xmlns:p14="http://schemas.microsoft.com/office/powerpoint/2010/main" val="629636832"/>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3"/>
            </a:graphicData>
          </a:graphic>
        </p:graphicFrame>
        <p:sp>
          <p:nvSpPr>
            <p:cNvPr id="252" name="TextBox 251">
              <a:extLst>
                <a:ext uri="{FF2B5EF4-FFF2-40B4-BE49-F238E27FC236}">
                  <a16:creationId xmlns:a16="http://schemas.microsoft.com/office/drawing/2014/main" id="{E4904D76-D2B6-F046-BC47-C14BF729117B}"/>
                </a:ext>
              </a:extLst>
            </p:cNvPr>
            <p:cNvSpPr txBox="1"/>
            <p:nvPr/>
          </p:nvSpPr>
          <p:spPr>
            <a:xfrm>
              <a:off x="1252878" y="3114091"/>
              <a:ext cx="1049164" cy="553848"/>
            </a:xfrm>
            <a:prstGeom prst="rect">
              <a:avLst/>
            </a:prstGeom>
            <a:noFill/>
          </p:spPr>
          <p:txBody>
            <a:bodyPr wrap="square" rtlCol="0">
              <a:spAutoFit/>
            </a:bodyPr>
            <a:lstStyle/>
            <a:p>
              <a:pPr algn="ctr"/>
              <a:r>
                <a:rPr lang="en-US" sz="2102" b="1" dirty="0">
                  <a:latin typeface="Kartika" charset="0"/>
                  <a:ea typeface="Kartika" charset="0"/>
                  <a:cs typeface="Kartika" charset="0"/>
                </a:rPr>
                <a:t>38</a:t>
              </a:r>
              <a:r>
                <a:rPr lang="en-US" sz="2102" b="1" baseline="30000" dirty="0">
                  <a:latin typeface="Kartika" charset="0"/>
                  <a:ea typeface="Kartika" charset="0"/>
                  <a:cs typeface="Kartika" charset="0"/>
                </a:rPr>
                <a:t>%</a:t>
              </a:r>
            </a:p>
          </p:txBody>
        </p:sp>
      </p:grpSp>
      <p:grpSp>
        <p:nvGrpSpPr>
          <p:cNvPr id="253" name="Group 252">
            <a:extLst>
              <a:ext uri="{FF2B5EF4-FFF2-40B4-BE49-F238E27FC236}">
                <a16:creationId xmlns:a16="http://schemas.microsoft.com/office/drawing/2014/main" id="{E116380F-20A6-8A41-9AD6-8CEEE5332DAB}"/>
              </a:ext>
            </a:extLst>
          </p:cNvPr>
          <p:cNvGrpSpPr/>
          <p:nvPr/>
        </p:nvGrpSpPr>
        <p:grpSpPr>
          <a:xfrm>
            <a:off x="3182006" y="4681039"/>
            <a:ext cx="1641963" cy="1729190"/>
            <a:chOff x="683961" y="2192709"/>
            <a:chExt cx="2187003" cy="2303185"/>
          </a:xfrm>
        </p:grpSpPr>
        <p:pic>
          <p:nvPicPr>
            <p:cNvPr id="254" name="Picture 253">
              <a:extLst>
                <a:ext uri="{FF2B5EF4-FFF2-40B4-BE49-F238E27FC236}">
                  <a16:creationId xmlns:a16="http://schemas.microsoft.com/office/drawing/2014/main" id="{BBA4B2E1-7FA7-8E4F-9B14-C00862227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255" name="Chart 254">
              <a:extLst>
                <a:ext uri="{FF2B5EF4-FFF2-40B4-BE49-F238E27FC236}">
                  <a16:creationId xmlns:a16="http://schemas.microsoft.com/office/drawing/2014/main" id="{79FC7780-78BB-064F-AEDD-A2676AC50F83}"/>
                </a:ext>
              </a:extLst>
            </p:cNvPr>
            <p:cNvGraphicFramePr/>
            <p:nvPr>
              <p:extLst>
                <p:ext uri="{D42A27DB-BD31-4B8C-83A1-F6EECF244321}">
                  <p14:modId xmlns:p14="http://schemas.microsoft.com/office/powerpoint/2010/main" val="137800759"/>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4"/>
            </a:graphicData>
          </a:graphic>
        </p:graphicFrame>
        <p:sp>
          <p:nvSpPr>
            <p:cNvPr id="256" name="TextBox 255">
              <a:extLst>
                <a:ext uri="{FF2B5EF4-FFF2-40B4-BE49-F238E27FC236}">
                  <a16:creationId xmlns:a16="http://schemas.microsoft.com/office/drawing/2014/main" id="{DCD4138C-BBCC-2A47-B4E3-F83F331BD215}"/>
                </a:ext>
              </a:extLst>
            </p:cNvPr>
            <p:cNvSpPr txBox="1"/>
            <p:nvPr/>
          </p:nvSpPr>
          <p:spPr>
            <a:xfrm>
              <a:off x="1332884" y="3105637"/>
              <a:ext cx="889153" cy="553848"/>
            </a:xfrm>
            <a:prstGeom prst="rect">
              <a:avLst/>
            </a:prstGeom>
            <a:noFill/>
          </p:spPr>
          <p:txBody>
            <a:bodyPr wrap="square" rtlCol="0">
              <a:spAutoFit/>
            </a:bodyPr>
            <a:lstStyle/>
            <a:p>
              <a:pPr algn="ctr"/>
              <a:r>
                <a:rPr lang="en-US" sz="2102" b="1" dirty="0">
                  <a:latin typeface="Kartika" charset="0"/>
                  <a:ea typeface="Kartika" charset="0"/>
                  <a:cs typeface="Kartika" charset="0"/>
                </a:rPr>
                <a:t>53</a:t>
              </a:r>
              <a:r>
                <a:rPr lang="en-US" sz="2102" b="1" baseline="30000" dirty="0">
                  <a:latin typeface="Kartika" charset="0"/>
                  <a:ea typeface="Kartika" charset="0"/>
                  <a:cs typeface="Kartika" charset="0"/>
                </a:rPr>
                <a:t>%</a:t>
              </a:r>
            </a:p>
          </p:txBody>
        </p:sp>
      </p:grpSp>
      <p:sp>
        <p:nvSpPr>
          <p:cNvPr id="108" name="TextBox 107"/>
          <p:cNvSpPr txBox="1"/>
          <p:nvPr/>
        </p:nvSpPr>
        <p:spPr>
          <a:xfrm>
            <a:off x="5794015" y="2116233"/>
            <a:ext cx="2257748" cy="369332"/>
          </a:xfrm>
          <a:prstGeom prst="rect">
            <a:avLst/>
          </a:prstGeom>
          <a:noFill/>
        </p:spPr>
        <p:txBody>
          <a:bodyPr wrap="square" rtlCol="0">
            <a:spAutoFit/>
          </a:bodyPr>
          <a:lstStyle/>
          <a:p>
            <a:pPr algn="ctr"/>
            <a:r>
              <a:rPr lang="en-US" b="1"/>
              <a:t>Personal Finances</a:t>
            </a:r>
            <a:endParaRPr lang="en-US" b="1" dirty="0"/>
          </a:p>
        </p:txBody>
      </p:sp>
      <p:grpSp>
        <p:nvGrpSpPr>
          <p:cNvPr id="144" name="Group 143">
            <a:extLst>
              <a:ext uri="{FF2B5EF4-FFF2-40B4-BE49-F238E27FC236}">
                <a16:creationId xmlns:a16="http://schemas.microsoft.com/office/drawing/2014/main" id="{874BBB15-3E44-2745-8115-FE34977F601C}"/>
              </a:ext>
            </a:extLst>
          </p:cNvPr>
          <p:cNvGrpSpPr/>
          <p:nvPr/>
        </p:nvGrpSpPr>
        <p:grpSpPr>
          <a:xfrm>
            <a:off x="6107103" y="2435735"/>
            <a:ext cx="1641963" cy="1729190"/>
            <a:chOff x="683961" y="2192709"/>
            <a:chExt cx="2187003" cy="2303185"/>
          </a:xfrm>
        </p:grpSpPr>
        <p:pic>
          <p:nvPicPr>
            <p:cNvPr id="145" name="Picture 144">
              <a:extLst>
                <a:ext uri="{FF2B5EF4-FFF2-40B4-BE49-F238E27FC236}">
                  <a16:creationId xmlns:a16="http://schemas.microsoft.com/office/drawing/2014/main" id="{5C16B8FD-133F-A841-B171-6F1D50FDF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146" name="Chart 145">
              <a:extLst>
                <a:ext uri="{FF2B5EF4-FFF2-40B4-BE49-F238E27FC236}">
                  <a16:creationId xmlns:a16="http://schemas.microsoft.com/office/drawing/2014/main" id="{80180417-7F1B-F840-915A-36781E184F7C}"/>
                </a:ext>
              </a:extLst>
            </p:cNvPr>
            <p:cNvGraphicFramePr/>
            <p:nvPr>
              <p:extLst>
                <p:ext uri="{D42A27DB-BD31-4B8C-83A1-F6EECF244321}">
                  <p14:modId xmlns:p14="http://schemas.microsoft.com/office/powerpoint/2010/main" val="1917892657"/>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5"/>
            </a:graphicData>
          </a:graphic>
        </p:graphicFrame>
        <p:sp>
          <p:nvSpPr>
            <p:cNvPr id="148" name="TextBox 147">
              <a:extLst>
                <a:ext uri="{FF2B5EF4-FFF2-40B4-BE49-F238E27FC236}">
                  <a16:creationId xmlns:a16="http://schemas.microsoft.com/office/drawing/2014/main" id="{E4904D76-D2B6-F046-BC47-C14BF729117B}"/>
                </a:ext>
              </a:extLst>
            </p:cNvPr>
            <p:cNvSpPr txBox="1"/>
            <p:nvPr/>
          </p:nvSpPr>
          <p:spPr>
            <a:xfrm>
              <a:off x="1332961" y="3143820"/>
              <a:ext cx="888999" cy="553848"/>
            </a:xfrm>
            <a:prstGeom prst="rect">
              <a:avLst/>
            </a:prstGeom>
            <a:noFill/>
          </p:spPr>
          <p:txBody>
            <a:bodyPr wrap="square" rtlCol="0">
              <a:spAutoFit/>
            </a:bodyPr>
            <a:lstStyle/>
            <a:p>
              <a:pPr algn="ctr"/>
              <a:r>
                <a:rPr lang="en-US" sz="2102" b="1" dirty="0">
                  <a:latin typeface="Kartika" charset="0"/>
                  <a:ea typeface="Kartika" charset="0"/>
                  <a:cs typeface="Kartika" charset="0"/>
                </a:rPr>
                <a:t>37</a:t>
              </a:r>
              <a:r>
                <a:rPr lang="en-US" sz="2102" b="1" baseline="30000" dirty="0">
                  <a:latin typeface="Kartika" charset="0"/>
                  <a:ea typeface="Kartika" charset="0"/>
                  <a:cs typeface="Kartika" charset="0"/>
                </a:rPr>
                <a:t>%</a:t>
              </a:r>
            </a:p>
          </p:txBody>
        </p:sp>
      </p:grpSp>
      <p:grpSp>
        <p:nvGrpSpPr>
          <p:cNvPr id="149" name="Group 148">
            <a:extLst>
              <a:ext uri="{FF2B5EF4-FFF2-40B4-BE49-F238E27FC236}">
                <a16:creationId xmlns:a16="http://schemas.microsoft.com/office/drawing/2014/main" id="{E116380F-20A6-8A41-9AD6-8CEEE5332DAB}"/>
              </a:ext>
            </a:extLst>
          </p:cNvPr>
          <p:cNvGrpSpPr/>
          <p:nvPr/>
        </p:nvGrpSpPr>
        <p:grpSpPr>
          <a:xfrm>
            <a:off x="6107103" y="4674911"/>
            <a:ext cx="1641963" cy="1729190"/>
            <a:chOff x="683961" y="2192709"/>
            <a:chExt cx="2187003" cy="2303185"/>
          </a:xfrm>
        </p:grpSpPr>
        <p:pic>
          <p:nvPicPr>
            <p:cNvPr id="150" name="Picture 149">
              <a:extLst>
                <a:ext uri="{FF2B5EF4-FFF2-40B4-BE49-F238E27FC236}">
                  <a16:creationId xmlns:a16="http://schemas.microsoft.com/office/drawing/2014/main" id="{BBA4B2E1-7FA7-8E4F-9B14-C00862227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152" name="Chart 151">
              <a:extLst>
                <a:ext uri="{FF2B5EF4-FFF2-40B4-BE49-F238E27FC236}">
                  <a16:creationId xmlns:a16="http://schemas.microsoft.com/office/drawing/2014/main" id="{79FC7780-78BB-064F-AEDD-A2676AC50F83}"/>
                </a:ext>
              </a:extLst>
            </p:cNvPr>
            <p:cNvGraphicFramePr/>
            <p:nvPr>
              <p:extLst>
                <p:ext uri="{D42A27DB-BD31-4B8C-83A1-F6EECF244321}">
                  <p14:modId xmlns:p14="http://schemas.microsoft.com/office/powerpoint/2010/main" val="1461427975"/>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6"/>
            </a:graphicData>
          </a:graphic>
        </p:graphicFrame>
        <p:sp>
          <p:nvSpPr>
            <p:cNvPr id="153" name="TextBox 152">
              <a:extLst>
                <a:ext uri="{FF2B5EF4-FFF2-40B4-BE49-F238E27FC236}">
                  <a16:creationId xmlns:a16="http://schemas.microsoft.com/office/drawing/2014/main" id="{DCD4138C-BBCC-2A47-B4E3-F83F331BD215}"/>
                </a:ext>
              </a:extLst>
            </p:cNvPr>
            <p:cNvSpPr txBox="1"/>
            <p:nvPr/>
          </p:nvSpPr>
          <p:spPr>
            <a:xfrm>
              <a:off x="1332961" y="3105849"/>
              <a:ext cx="888999" cy="553848"/>
            </a:xfrm>
            <a:prstGeom prst="rect">
              <a:avLst/>
            </a:prstGeom>
            <a:noFill/>
          </p:spPr>
          <p:txBody>
            <a:bodyPr wrap="square" rtlCol="0">
              <a:spAutoFit/>
            </a:bodyPr>
            <a:lstStyle/>
            <a:p>
              <a:pPr algn="ctr"/>
              <a:r>
                <a:rPr lang="en-US" sz="2102" b="1" dirty="0">
                  <a:latin typeface="Kartika" charset="0"/>
                  <a:ea typeface="Kartika" charset="0"/>
                  <a:cs typeface="Kartika" charset="0"/>
                </a:rPr>
                <a:t>55</a:t>
              </a:r>
              <a:r>
                <a:rPr lang="en-US" sz="2102" b="1" baseline="30000" dirty="0">
                  <a:latin typeface="Kartika" charset="0"/>
                  <a:ea typeface="Kartika" charset="0"/>
                  <a:cs typeface="Kartika" charset="0"/>
                </a:rPr>
                <a:t>%</a:t>
              </a:r>
            </a:p>
          </p:txBody>
        </p:sp>
      </p:grpSp>
      <p:sp>
        <p:nvSpPr>
          <p:cNvPr id="154" name="TextBox 153"/>
          <p:cNvSpPr txBox="1"/>
          <p:nvPr/>
        </p:nvSpPr>
        <p:spPr>
          <a:xfrm>
            <a:off x="2755129" y="1945000"/>
            <a:ext cx="2495712" cy="646331"/>
          </a:xfrm>
          <a:prstGeom prst="rect">
            <a:avLst/>
          </a:prstGeom>
          <a:noFill/>
        </p:spPr>
        <p:txBody>
          <a:bodyPr wrap="square" rtlCol="0">
            <a:spAutoFit/>
          </a:bodyPr>
          <a:lstStyle/>
          <a:p>
            <a:pPr algn="ctr"/>
            <a:r>
              <a:rPr lang="en-US" b="1" dirty="0"/>
              <a:t>Potential to contract COVID-19</a:t>
            </a:r>
          </a:p>
        </p:txBody>
      </p:sp>
      <p:sp>
        <p:nvSpPr>
          <p:cNvPr id="155" name="TextBox 154"/>
          <p:cNvSpPr txBox="1"/>
          <p:nvPr/>
        </p:nvSpPr>
        <p:spPr>
          <a:xfrm>
            <a:off x="5693624" y="4473195"/>
            <a:ext cx="2476371" cy="369332"/>
          </a:xfrm>
          <a:prstGeom prst="rect">
            <a:avLst/>
          </a:prstGeom>
          <a:noFill/>
        </p:spPr>
        <p:txBody>
          <a:bodyPr wrap="square" rtlCol="0">
            <a:spAutoFit/>
          </a:bodyPr>
          <a:lstStyle/>
          <a:p>
            <a:pPr algn="ctr"/>
            <a:r>
              <a:rPr lang="en-US" b="1" dirty="0"/>
              <a:t>The U.S. Economy</a:t>
            </a:r>
          </a:p>
        </p:txBody>
      </p:sp>
      <p:sp>
        <p:nvSpPr>
          <p:cNvPr id="3" name="TextBox 2"/>
          <p:cNvSpPr txBox="1"/>
          <p:nvPr/>
        </p:nvSpPr>
        <p:spPr>
          <a:xfrm>
            <a:off x="544517" y="3100275"/>
            <a:ext cx="1937378" cy="400110"/>
          </a:xfrm>
          <a:prstGeom prst="rect">
            <a:avLst/>
          </a:prstGeom>
          <a:noFill/>
        </p:spPr>
        <p:txBody>
          <a:bodyPr wrap="square" rtlCol="0">
            <a:spAutoFit/>
          </a:bodyPr>
          <a:lstStyle/>
          <a:p>
            <a:pPr algn="r"/>
            <a:r>
              <a:rPr lang="en-US" sz="2000" b="1" dirty="0">
                <a:solidFill>
                  <a:schemeClr val="tx1">
                    <a:lumMod val="50000"/>
                    <a:lumOff val="50000"/>
                  </a:schemeClr>
                </a:solidFill>
              </a:rPr>
              <a:t>PERSONAL</a:t>
            </a:r>
          </a:p>
        </p:txBody>
      </p:sp>
      <p:sp>
        <p:nvSpPr>
          <p:cNvPr id="157" name="TextBox 156"/>
          <p:cNvSpPr txBox="1"/>
          <p:nvPr/>
        </p:nvSpPr>
        <p:spPr>
          <a:xfrm>
            <a:off x="76200" y="5463569"/>
            <a:ext cx="2354426" cy="400110"/>
          </a:xfrm>
          <a:prstGeom prst="rect">
            <a:avLst/>
          </a:prstGeom>
          <a:noFill/>
        </p:spPr>
        <p:txBody>
          <a:bodyPr wrap="square" rtlCol="0">
            <a:spAutoFit/>
          </a:bodyPr>
          <a:lstStyle/>
          <a:p>
            <a:pPr algn="r"/>
            <a:r>
              <a:rPr lang="en-US" sz="2000" b="1" dirty="0">
                <a:solidFill>
                  <a:schemeClr val="tx1">
                    <a:lumMod val="50000"/>
                    <a:lumOff val="50000"/>
                  </a:schemeClr>
                </a:solidFill>
              </a:rPr>
              <a:t>SOCIETAL</a:t>
            </a:r>
          </a:p>
        </p:txBody>
      </p:sp>
      <p:sp>
        <p:nvSpPr>
          <p:cNvPr id="4" name="Left Bracket 3"/>
          <p:cNvSpPr/>
          <p:nvPr/>
        </p:nvSpPr>
        <p:spPr>
          <a:xfrm>
            <a:off x="2615175" y="2663566"/>
            <a:ext cx="184199" cy="1283297"/>
          </a:xfrm>
          <a:prstGeom prst="leftBracket">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TextBox 157"/>
          <p:cNvSpPr txBox="1"/>
          <p:nvPr/>
        </p:nvSpPr>
        <p:spPr>
          <a:xfrm>
            <a:off x="3034296" y="1170122"/>
            <a:ext cx="1937378" cy="400110"/>
          </a:xfrm>
          <a:prstGeom prst="rect">
            <a:avLst/>
          </a:prstGeom>
          <a:noFill/>
        </p:spPr>
        <p:txBody>
          <a:bodyPr wrap="square" rtlCol="0">
            <a:spAutoFit/>
          </a:bodyPr>
          <a:lstStyle/>
          <a:p>
            <a:pPr algn="ctr"/>
            <a:r>
              <a:rPr lang="en-US" sz="2000" b="1" dirty="0">
                <a:solidFill>
                  <a:schemeClr val="tx1">
                    <a:lumMod val="50000"/>
                    <a:lumOff val="50000"/>
                  </a:schemeClr>
                </a:solidFill>
              </a:rPr>
              <a:t>MEDICAL</a:t>
            </a:r>
          </a:p>
        </p:txBody>
      </p:sp>
      <p:sp>
        <p:nvSpPr>
          <p:cNvPr id="159" name="Left Bracket 158"/>
          <p:cNvSpPr/>
          <p:nvPr/>
        </p:nvSpPr>
        <p:spPr>
          <a:xfrm>
            <a:off x="2621330" y="4931568"/>
            <a:ext cx="184199" cy="1283297"/>
          </a:xfrm>
          <a:prstGeom prst="leftBracket">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Box 159"/>
          <p:cNvSpPr txBox="1"/>
          <p:nvPr/>
        </p:nvSpPr>
        <p:spPr>
          <a:xfrm>
            <a:off x="5942985" y="1173619"/>
            <a:ext cx="1937378" cy="400110"/>
          </a:xfrm>
          <a:prstGeom prst="rect">
            <a:avLst/>
          </a:prstGeom>
          <a:noFill/>
        </p:spPr>
        <p:txBody>
          <a:bodyPr wrap="square" rtlCol="0">
            <a:spAutoFit/>
          </a:bodyPr>
          <a:lstStyle/>
          <a:p>
            <a:pPr algn="ctr"/>
            <a:r>
              <a:rPr lang="en-US" sz="2000" b="1" dirty="0">
                <a:solidFill>
                  <a:schemeClr val="tx1">
                    <a:lumMod val="50000"/>
                    <a:lumOff val="50000"/>
                  </a:schemeClr>
                </a:solidFill>
              </a:rPr>
              <a:t>$$$</a:t>
            </a:r>
          </a:p>
        </p:txBody>
      </p:sp>
      <p:sp>
        <p:nvSpPr>
          <p:cNvPr id="161" name="Left Bracket 160"/>
          <p:cNvSpPr/>
          <p:nvPr/>
        </p:nvSpPr>
        <p:spPr>
          <a:xfrm rot="5400000">
            <a:off x="3888293" y="759355"/>
            <a:ext cx="206407" cy="1836822"/>
          </a:xfrm>
          <a:prstGeom prst="leftBracket">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Left Bracket 161"/>
          <p:cNvSpPr/>
          <p:nvPr/>
        </p:nvSpPr>
        <p:spPr>
          <a:xfrm rot="5400000">
            <a:off x="6808472" y="764350"/>
            <a:ext cx="206407" cy="1836822"/>
          </a:xfrm>
          <a:prstGeom prst="leftBracket">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4330235" y="2588555"/>
            <a:ext cx="721453" cy="369332"/>
          </a:xfrm>
          <a:prstGeom prst="rect">
            <a:avLst/>
          </a:prstGeom>
          <a:noFill/>
        </p:spPr>
        <p:txBody>
          <a:bodyPr wrap="square" rtlCol="0">
            <a:spAutoFit/>
          </a:bodyPr>
          <a:lstStyle/>
          <a:p>
            <a:pPr algn="ctr"/>
            <a:r>
              <a:rPr lang="en-US" b="1" dirty="0">
                <a:solidFill>
                  <a:srgbClr val="C00000"/>
                </a:solidFill>
                <a:latin typeface="Kartika" charset="0"/>
                <a:ea typeface="Kartika" charset="0"/>
                <a:cs typeface="Kartika" charset="0"/>
              </a:rPr>
              <a:t>-10</a:t>
            </a:r>
          </a:p>
        </p:txBody>
      </p:sp>
      <p:sp>
        <p:nvSpPr>
          <p:cNvPr id="32" name="TextBox 31"/>
          <p:cNvSpPr txBox="1"/>
          <p:nvPr/>
        </p:nvSpPr>
        <p:spPr>
          <a:xfrm>
            <a:off x="7376840" y="2589953"/>
            <a:ext cx="721453" cy="369332"/>
          </a:xfrm>
          <a:prstGeom prst="rect">
            <a:avLst/>
          </a:prstGeom>
          <a:noFill/>
        </p:spPr>
        <p:txBody>
          <a:bodyPr wrap="square" rtlCol="0">
            <a:spAutoFit/>
          </a:bodyPr>
          <a:lstStyle/>
          <a:p>
            <a:pPr algn="ctr"/>
            <a:r>
              <a:rPr lang="en-US" b="1">
                <a:solidFill>
                  <a:srgbClr val="C00000"/>
                </a:solidFill>
                <a:latin typeface="Kartika" charset="0"/>
                <a:ea typeface="Kartika" charset="0"/>
                <a:cs typeface="Kartika" charset="0"/>
              </a:rPr>
              <a:t>-10</a:t>
            </a:r>
            <a:endParaRPr lang="en-US" b="1" dirty="0">
              <a:solidFill>
                <a:srgbClr val="C00000"/>
              </a:solidFill>
              <a:latin typeface="Kartika" charset="0"/>
              <a:ea typeface="Kartika" charset="0"/>
              <a:cs typeface="Kartika" charset="0"/>
            </a:endParaRPr>
          </a:p>
        </p:txBody>
      </p:sp>
      <p:sp>
        <p:nvSpPr>
          <p:cNvPr id="33" name="TextBox 32"/>
          <p:cNvSpPr txBox="1"/>
          <p:nvPr/>
        </p:nvSpPr>
        <p:spPr>
          <a:xfrm>
            <a:off x="7378238" y="4861045"/>
            <a:ext cx="721453" cy="369332"/>
          </a:xfrm>
          <a:prstGeom prst="rect">
            <a:avLst/>
          </a:prstGeom>
          <a:noFill/>
        </p:spPr>
        <p:txBody>
          <a:bodyPr wrap="square" rtlCol="0">
            <a:spAutoFit/>
          </a:bodyPr>
          <a:lstStyle/>
          <a:p>
            <a:pPr algn="ctr"/>
            <a:r>
              <a:rPr lang="en-US" b="1" dirty="0">
                <a:solidFill>
                  <a:srgbClr val="C00000"/>
                </a:solidFill>
                <a:latin typeface="Kartika" charset="0"/>
                <a:ea typeface="Kartika" charset="0"/>
                <a:cs typeface="Kartika" charset="0"/>
              </a:rPr>
              <a:t>-6</a:t>
            </a:r>
          </a:p>
        </p:txBody>
      </p:sp>
      <p:sp>
        <p:nvSpPr>
          <p:cNvPr id="35" name="Title 1">
            <a:extLst>
              <a:ext uri="{FF2B5EF4-FFF2-40B4-BE49-F238E27FC236}">
                <a16:creationId xmlns:a16="http://schemas.microsoft.com/office/drawing/2014/main" id="{809DC9B8-E008-4A9E-9D46-AE5866A48E13}"/>
              </a:ext>
            </a:extLst>
          </p:cNvPr>
          <p:cNvSpPr txBox="1">
            <a:spLocks/>
          </p:cNvSpPr>
          <p:nvPr/>
        </p:nvSpPr>
        <p:spPr>
          <a:xfrm>
            <a:off x="0" y="152400"/>
            <a:ext cx="121920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b="1" i="0" kern="1200" cap="all" baseline="0">
                <a:solidFill>
                  <a:srgbClr val="002060"/>
                </a:solidFill>
                <a:latin typeface="Montserrat" charset="0"/>
                <a:ea typeface="Montserrat" charset="0"/>
                <a:cs typeface="Montserrat" charset="0"/>
              </a:defRPr>
            </a:lvl1pPr>
          </a:lstStyle>
          <a:p>
            <a:r>
              <a:rPr lang="en-US" sz="3200"/>
              <a:t>What are consumers most concerned about?</a:t>
            </a:r>
            <a:endParaRPr lang="en-US" sz="3200" dirty="0"/>
          </a:p>
        </p:txBody>
      </p:sp>
      <p:sp>
        <p:nvSpPr>
          <p:cNvPr id="36" name="TextBox 35"/>
          <p:cNvSpPr txBox="1"/>
          <p:nvPr/>
        </p:nvSpPr>
        <p:spPr>
          <a:xfrm>
            <a:off x="4330234" y="4845811"/>
            <a:ext cx="721453" cy="369332"/>
          </a:xfrm>
          <a:prstGeom prst="rect">
            <a:avLst/>
          </a:prstGeom>
          <a:noFill/>
        </p:spPr>
        <p:txBody>
          <a:bodyPr wrap="square" rtlCol="0">
            <a:spAutoFit/>
          </a:bodyPr>
          <a:lstStyle/>
          <a:p>
            <a:pPr algn="ctr"/>
            <a:r>
              <a:rPr lang="en-US" b="1" dirty="0">
                <a:solidFill>
                  <a:srgbClr val="C00000"/>
                </a:solidFill>
                <a:latin typeface="Kartika" charset="0"/>
                <a:ea typeface="Kartika" charset="0"/>
                <a:cs typeface="Kartika" charset="0"/>
              </a:rPr>
              <a:t>-5</a:t>
            </a:r>
          </a:p>
        </p:txBody>
      </p:sp>
      <p:sp>
        <p:nvSpPr>
          <p:cNvPr id="37" name="TextBox 36"/>
          <p:cNvSpPr txBox="1"/>
          <p:nvPr/>
        </p:nvSpPr>
        <p:spPr>
          <a:xfrm>
            <a:off x="8801781" y="1943017"/>
            <a:ext cx="2221371" cy="646331"/>
          </a:xfrm>
          <a:prstGeom prst="rect">
            <a:avLst/>
          </a:prstGeom>
          <a:noFill/>
        </p:spPr>
        <p:txBody>
          <a:bodyPr wrap="square" rtlCol="0">
            <a:spAutoFit/>
          </a:bodyPr>
          <a:lstStyle/>
          <a:p>
            <a:pPr algn="ctr"/>
            <a:r>
              <a:rPr lang="en-US" b="1" dirty="0"/>
              <a:t>Impact on leisure activities</a:t>
            </a:r>
          </a:p>
        </p:txBody>
      </p:sp>
      <p:grpSp>
        <p:nvGrpSpPr>
          <p:cNvPr id="42" name="Group 41">
            <a:extLst>
              <a:ext uri="{FF2B5EF4-FFF2-40B4-BE49-F238E27FC236}">
                <a16:creationId xmlns:a16="http://schemas.microsoft.com/office/drawing/2014/main" id="{E116380F-20A6-8A41-9AD6-8CEEE5332DAB}"/>
              </a:ext>
            </a:extLst>
          </p:cNvPr>
          <p:cNvGrpSpPr/>
          <p:nvPr/>
        </p:nvGrpSpPr>
        <p:grpSpPr>
          <a:xfrm>
            <a:off x="9068339" y="4674911"/>
            <a:ext cx="1641963" cy="1729190"/>
            <a:chOff x="683961" y="2192709"/>
            <a:chExt cx="2187003" cy="2303185"/>
          </a:xfrm>
        </p:grpSpPr>
        <p:pic>
          <p:nvPicPr>
            <p:cNvPr id="43" name="Picture 42">
              <a:extLst>
                <a:ext uri="{FF2B5EF4-FFF2-40B4-BE49-F238E27FC236}">
                  <a16:creationId xmlns:a16="http://schemas.microsoft.com/office/drawing/2014/main" id="{BBA4B2E1-7FA7-8E4F-9B14-C008622276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44" name="Chart 43">
              <a:extLst>
                <a:ext uri="{FF2B5EF4-FFF2-40B4-BE49-F238E27FC236}">
                  <a16:creationId xmlns:a16="http://schemas.microsoft.com/office/drawing/2014/main" id="{79FC7780-78BB-064F-AEDD-A2676AC50F83}"/>
                </a:ext>
              </a:extLst>
            </p:cNvPr>
            <p:cNvGraphicFramePr/>
            <p:nvPr>
              <p:extLst>
                <p:ext uri="{D42A27DB-BD31-4B8C-83A1-F6EECF244321}">
                  <p14:modId xmlns:p14="http://schemas.microsoft.com/office/powerpoint/2010/main" val="1763556295"/>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7"/>
            </a:graphicData>
          </a:graphic>
        </p:graphicFrame>
        <p:sp>
          <p:nvSpPr>
            <p:cNvPr id="45" name="TextBox 44">
              <a:extLst>
                <a:ext uri="{FF2B5EF4-FFF2-40B4-BE49-F238E27FC236}">
                  <a16:creationId xmlns:a16="http://schemas.microsoft.com/office/drawing/2014/main" id="{DCD4138C-BBCC-2A47-B4E3-F83F331BD215}"/>
                </a:ext>
              </a:extLst>
            </p:cNvPr>
            <p:cNvSpPr txBox="1"/>
            <p:nvPr/>
          </p:nvSpPr>
          <p:spPr>
            <a:xfrm>
              <a:off x="1332961" y="3105849"/>
              <a:ext cx="888999" cy="553848"/>
            </a:xfrm>
            <a:prstGeom prst="rect">
              <a:avLst/>
            </a:prstGeom>
            <a:noFill/>
          </p:spPr>
          <p:txBody>
            <a:bodyPr wrap="square" rtlCol="0">
              <a:spAutoFit/>
            </a:bodyPr>
            <a:lstStyle/>
            <a:p>
              <a:pPr algn="ctr"/>
              <a:r>
                <a:rPr lang="en-US" sz="2102" b="1" dirty="0">
                  <a:latin typeface="Kartika" charset="0"/>
                  <a:ea typeface="Kartika" charset="0"/>
                  <a:cs typeface="Kartika" charset="0"/>
                </a:rPr>
                <a:t>48</a:t>
              </a:r>
              <a:r>
                <a:rPr lang="en-US" sz="2102" b="1" baseline="30000" dirty="0">
                  <a:latin typeface="Kartika" charset="0"/>
                  <a:ea typeface="Kartika" charset="0"/>
                  <a:cs typeface="Kartika" charset="0"/>
                </a:rPr>
                <a:t>%</a:t>
              </a:r>
            </a:p>
          </p:txBody>
        </p:sp>
      </p:grpSp>
      <p:sp>
        <p:nvSpPr>
          <p:cNvPr id="46" name="TextBox 45"/>
          <p:cNvSpPr txBox="1"/>
          <p:nvPr/>
        </p:nvSpPr>
        <p:spPr>
          <a:xfrm>
            <a:off x="8634724" y="4267200"/>
            <a:ext cx="2476371" cy="646331"/>
          </a:xfrm>
          <a:prstGeom prst="rect">
            <a:avLst/>
          </a:prstGeom>
          <a:noFill/>
        </p:spPr>
        <p:txBody>
          <a:bodyPr wrap="square" rtlCol="0">
            <a:spAutoFit/>
          </a:bodyPr>
          <a:lstStyle/>
          <a:p>
            <a:pPr algn="ctr"/>
            <a:r>
              <a:rPr lang="en-US" b="1"/>
              <a:t>Impact on </a:t>
            </a:r>
          </a:p>
          <a:p>
            <a:pPr algn="ctr"/>
            <a:r>
              <a:rPr lang="en-US" b="1" dirty="0"/>
              <a:t>American society</a:t>
            </a:r>
          </a:p>
        </p:txBody>
      </p:sp>
      <p:sp>
        <p:nvSpPr>
          <p:cNvPr id="47" name="TextBox 46"/>
          <p:cNvSpPr txBox="1"/>
          <p:nvPr/>
        </p:nvSpPr>
        <p:spPr>
          <a:xfrm>
            <a:off x="8904221" y="1173619"/>
            <a:ext cx="1937378" cy="400110"/>
          </a:xfrm>
          <a:prstGeom prst="rect">
            <a:avLst/>
          </a:prstGeom>
          <a:noFill/>
        </p:spPr>
        <p:txBody>
          <a:bodyPr wrap="square" rtlCol="0">
            <a:spAutoFit/>
          </a:bodyPr>
          <a:lstStyle/>
          <a:p>
            <a:pPr algn="ctr"/>
            <a:r>
              <a:rPr lang="en-US" sz="2000" b="1" dirty="0">
                <a:solidFill>
                  <a:schemeClr val="tx1">
                    <a:lumMod val="50000"/>
                    <a:lumOff val="50000"/>
                  </a:schemeClr>
                </a:solidFill>
              </a:rPr>
              <a:t>UNREST</a:t>
            </a:r>
          </a:p>
        </p:txBody>
      </p:sp>
      <p:sp>
        <p:nvSpPr>
          <p:cNvPr id="48" name="Left Bracket 47"/>
          <p:cNvSpPr/>
          <p:nvPr/>
        </p:nvSpPr>
        <p:spPr>
          <a:xfrm rot="5400000">
            <a:off x="9769708" y="764350"/>
            <a:ext cx="206407" cy="1836822"/>
          </a:xfrm>
          <a:prstGeom prst="leftBracket">
            <a:avLst/>
          </a:prstGeom>
          <a:ln w="603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916599" y="4240714"/>
            <a:ext cx="2126019" cy="646331"/>
          </a:xfrm>
          <a:prstGeom prst="rect">
            <a:avLst/>
          </a:prstGeom>
          <a:noFill/>
        </p:spPr>
        <p:txBody>
          <a:bodyPr wrap="square" rtlCol="0">
            <a:spAutoFit/>
          </a:bodyPr>
          <a:lstStyle/>
          <a:p>
            <a:pPr algn="ctr"/>
            <a:r>
              <a:rPr lang="en-US" b="1" dirty="0"/>
              <a:t>The overall public health crisis</a:t>
            </a:r>
          </a:p>
        </p:txBody>
      </p:sp>
      <p:sp>
        <p:nvSpPr>
          <p:cNvPr id="7" name="Rectangle 6">
            <a:extLst>
              <a:ext uri="{FF2B5EF4-FFF2-40B4-BE49-F238E27FC236}">
                <a16:creationId xmlns:a16="http://schemas.microsoft.com/office/drawing/2014/main" id="{D5964ECB-41BB-7E44-BBDA-E67C2B4E7231}"/>
              </a:ext>
            </a:extLst>
          </p:cNvPr>
          <p:cNvSpPr/>
          <p:nvPr/>
        </p:nvSpPr>
        <p:spPr>
          <a:xfrm>
            <a:off x="76200" y="6288205"/>
            <a:ext cx="3791425" cy="507831"/>
          </a:xfrm>
          <a:prstGeom prst="rect">
            <a:avLst/>
          </a:prstGeom>
        </p:spPr>
        <p:txBody>
          <a:bodyPr wrap="square">
            <a:spAutoFit/>
          </a:bodyPr>
          <a:lstStyle/>
          <a:p>
            <a:r>
              <a:rPr lang="en-US" sz="900" dirty="0">
                <a:solidFill>
                  <a:srgbClr val="008080"/>
                </a:solidFill>
                <a:latin typeface="Montserrat Medium"/>
              </a:rPr>
              <a:t>*Percentage who said they are extremely concerned</a:t>
            </a:r>
          </a:p>
          <a:p>
            <a:r>
              <a:rPr lang="en-US" sz="900" dirty="0">
                <a:solidFill>
                  <a:srgbClr val="008080"/>
                </a:solidFill>
                <a:latin typeface="Montserrat Medium"/>
              </a:rPr>
              <a:t>Wave 6:  n=565 Back to Normal Barometer – June 17, 2020</a:t>
            </a:r>
          </a:p>
          <a:p>
            <a:r>
              <a:rPr lang="en-US" sz="900" dirty="0">
                <a:solidFill>
                  <a:srgbClr val="008080"/>
                </a:solidFill>
                <a:latin typeface="Montserrat Medium"/>
              </a:rPr>
              <a:t>Wave 5:  n=613 Back to Normal Barometer – June 3, 2020</a:t>
            </a:r>
          </a:p>
        </p:txBody>
      </p:sp>
      <p:sp>
        <p:nvSpPr>
          <p:cNvPr id="49" name="TextBox 48"/>
          <p:cNvSpPr txBox="1"/>
          <p:nvPr/>
        </p:nvSpPr>
        <p:spPr>
          <a:xfrm>
            <a:off x="10229312" y="4861045"/>
            <a:ext cx="721453" cy="369332"/>
          </a:xfrm>
          <a:prstGeom prst="rect">
            <a:avLst/>
          </a:prstGeom>
          <a:noFill/>
        </p:spPr>
        <p:txBody>
          <a:bodyPr wrap="square" rtlCol="0">
            <a:spAutoFit/>
          </a:bodyPr>
          <a:lstStyle/>
          <a:p>
            <a:pPr algn="ctr"/>
            <a:r>
              <a:rPr lang="en-US" b="1" dirty="0">
                <a:solidFill>
                  <a:srgbClr val="C00000"/>
                </a:solidFill>
                <a:latin typeface="Kartika" charset="0"/>
                <a:ea typeface="Kartika" charset="0"/>
                <a:cs typeface="Kartika" charset="0"/>
              </a:rPr>
              <a:t>-9</a:t>
            </a:r>
          </a:p>
        </p:txBody>
      </p:sp>
      <p:sp>
        <p:nvSpPr>
          <p:cNvPr id="50" name="TextBox 49"/>
          <p:cNvSpPr txBox="1"/>
          <p:nvPr/>
        </p:nvSpPr>
        <p:spPr>
          <a:xfrm>
            <a:off x="10301699" y="2583293"/>
            <a:ext cx="721453" cy="369332"/>
          </a:xfrm>
          <a:prstGeom prst="rect">
            <a:avLst/>
          </a:prstGeom>
          <a:noFill/>
        </p:spPr>
        <p:txBody>
          <a:bodyPr wrap="square" rtlCol="0">
            <a:spAutoFit/>
          </a:bodyPr>
          <a:lstStyle/>
          <a:p>
            <a:pPr algn="ctr"/>
            <a:r>
              <a:rPr lang="en-US" b="1">
                <a:solidFill>
                  <a:srgbClr val="C00000"/>
                </a:solidFill>
                <a:latin typeface="Kartika" charset="0"/>
                <a:ea typeface="Kartika" charset="0"/>
                <a:cs typeface="Kartika" charset="0"/>
              </a:rPr>
              <a:t>-10</a:t>
            </a:r>
            <a:endParaRPr lang="en-US" b="1" dirty="0">
              <a:solidFill>
                <a:srgbClr val="C00000"/>
              </a:solidFill>
              <a:latin typeface="Kartika" charset="0"/>
              <a:ea typeface="Kartika" charset="0"/>
              <a:cs typeface="Kartika" charset="0"/>
            </a:endParaRPr>
          </a:p>
        </p:txBody>
      </p:sp>
      <p:grpSp>
        <p:nvGrpSpPr>
          <p:cNvPr id="52" name="Group 51">
            <a:extLst>
              <a:ext uri="{FF2B5EF4-FFF2-40B4-BE49-F238E27FC236}">
                <a16:creationId xmlns:a16="http://schemas.microsoft.com/office/drawing/2014/main" id="{874BBB15-3E44-2745-8115-FE34977F601C}"/>
              </a:ext>
            </a:extLst>
          </p:cNvPr>
          <p:cNvGrpSpPr/>
          <p:nvPr/>
        </p:nvGrpSpPr>
        <p:grpSpPr>
          <a:xfrm>
            <a:off x="9151008" y="2440407"/>
            <a:ext cx="1641963" cy="1729190"/>
            <a:chOff x="683961" y="2192709"/>
            <a:chExt cx="2187003" cy="2303185"/>
          </a:xfrm>
        </p:grpSpPr>
        <p:pic>
          <p:nvPicPr>
            <p:cNvPr id="53" name="Picture 52">
              <a:extLst>
                <a:ext uri="{FF2B5EF4-FFF2-40B4-BE49-F238E27FC236}">
                  <a16:creationId xmlns:a16="http://schemas.microsoft.com/office/drawing/2014/main" id="{5C16B8FD-133F-A841-B171-6F1D50FDF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77" y="2496166"/>
              <a:ext cx="1709280" cy="1709280"/>
            </a:xfrm>
            <a:prstGeom prst="rect">
              <a:avLst/>
            </a:prstGeom>
          </p:spPr>
        </p:pic>
        <p:graphicFrame>
          <p:nvGraphicFramePr>
            <p:cNvPr id="54" name="Chart 53">
              <a:extLst>
                <a:ext uri="{FF2B5EF4-FFF2-40B4-BE49-F238E27FC236}">
                  <a16:creationId xmlns:a16="http://schemas.microsoft.com/office/drawing/2014/main" id="{80180417-7F1B-F840-915A-36781E184F7C}"/>
                </a:ext>
              </a:extLst>
            </p:cNvPr>
            <p:cNvGraphicFramePr/>
            <p:nvPr>
              <p:extLst>
                <p:ext uri="{D42A27DB-BD31-4B8C-83A1-F6EECF244321}">
                  <p14:modId xmlns:p14="http://schemas.microsoft.com/office/powerpoint/2010/main" val="317966466"/>
                </p:ext>
              </p:extLst>
            </p:nvPr>
          </p:nvGraphicFramePr>
          <p:xfrm>
            <a:off x="683961" y="2192709"/>
            <a:ext cx="2187003" cy="2303185"/>
          </p:xfrm>
          <a:graphic>
            <a:graphicData uri="http://schemas.openxmlformats.org/drawingml/2006/chart">
              <c:chart xmlns:c="http://schemas.openxmlformats.org/drawingml/2006/chart" xmlns:r="http://schemas.openxmlformats.org/officeDocument/2006/relationships" r:id="rId8"/>
            </a:graphicData>
          </a:graphic>
        </p:graphicFrame>
        <p:sp>
          <p:nvSpPr>
            <p:cNvPr id="55" name="TextBox 54">
              <a:extLst>
                <a:ext uri="{FF2B5EF4-FFF2-40B4-BE49-F238E27FC236}">
                  <a16:creationId xmlns:a16="http://schemas.microsoft.com/office/drawing/2014/main" id="{E4904D76-D2B6-F046-BC47-C14BF729117B}"/>
                </a:ext>
              </a:extLst>
            </p:cNvPr>
            <p:cNvSpPr txBox="1"/>
            <p:nvPr/>
          </p:nvSpPr>
          <p:spPr>
            <a:xfrm>
              <a:off x="1332961" y="3143820"/>
              <a:ext cx="888999" cy="553848"/>
            </a:xfrm>
            <a:prstGeom prst="rect">
              <a:avLst/>
            </a:prstGeom>
            <a:noFill/>
          </p:spPr>
          <p:txBody>
            <a:bodyPr wrap="square" rtlCol="0">
              <a:spAutoFit/>
            </a:bodyPr>
            <a:lstStyle/>
            <a:p>
              <a:pPr algn="ctr"/>
              <a:r>
                <a:rPr lang="en-US" sz="2102" b="1" dirty="0">
                  <a:latin typeface="Kartika" charset="0"/>
                  <a:ea typeface="Kartika" charset="0"/>
                  <a:cs typeface="Kartika" charset="0"/>
                </a:rPr>
                <a:t>37</a:t>
              </a:r>
              <a:r>
                <a:rPr lang="en-US" sz="2102" b="1" baseline="30000" dirty="0">
                  <a:latin typeface="Kartika" charset="0"/>
                  <a:ea typeface="Kartika" charset="0"/>
                  <a:cs typeface="Kartika" charset="0"/>
                </a:rPr>
                <a:t>%</a:t>
              </a:r>
            </a:p>
          </p:txBody>
        </p:sp>
      </p:grpSp>
    </p:spTree>
    <p:extLst>
      <p:ext uri="{BB962C8B-B14F-4D97-AF65-F5344CB8AC3E}">
        <p14:creationId xmlns:p14="http://schemas.microsoft.com/office/powerpoint/2010/main" val="1288718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CB3A-9A3A-FD45-8414-F4641B94E0A4}"/>
              </a:ext>
            </a:extLst>
          </p:cNvPr>
          <p:cNvSpPr>
            <a:spLocks noGrp="1"/>
          </p:cNvSpPr>
          <p:nvPr>
            <p:ph type="title"/>
          </p:nvPr>
        </p:nvSpPr>
        <p:spPr>
          <a:xfrm>
            <a:off x="685800" y="2286000"/>
            <a:ext cx="11353800" cy="2041753"/>
          </a:xfrm>
        </p:spPr>
        <p:txBody>
          <a:bodyPr/>
          <a:lstStyle/>
          <a:p>
            <a:r>
              <a:rPr lang="en-US" sz="3600" dirty="0"/>
              <a:t>Ron Bonjean, </a:t>
            </a:r>
            <a:r>
              <a:rPr lang="en-US" sz="3600" dirty="0">
                <a:hlinkClick r:id="rId2"/>
              </a:rPr>
              <a:t>ron@rokksolutions.com</a:t>
            </a:r>
            <a:r>
              <a:rPr lang="en-US" sz="3600" dirty="0"/>
              <a:t> </a:t>
            </a:r>
            <a:br>
              <a:rPr lang="en-US" sz="3600" dirty="0"/>
            </a:br>
            <a:r>
              <a:rPr lang="en-US" sz="3600" dirty="0"/>
              <a:t>Rich Thau, </a:t>
            </a:r>
            <a:r>
              <a:rPr lang="en-US" sz="3600" dirty="0">
                <a:hlinkClick r:id="rId3"/>
              </a:rPr>
              <a:t>rich@engagious.com</a:t>
            </a:r>
            <a:r>
              <a:rPr lang="en-US" sz="3600" dirty="0"/>
              <a:t> </a:t>
            </a:r>
            <a:br>
              <a:rPr lang="en-US" sz="3600" dirty="0"/>
            </a:br>
            <a:r>
              <a:rPr lang="en-US" sz="3600" dirty="0"/>
              <a:t>Jon Last, </a:t>
            </a:r>
            <a:r>
              <a:rPr lang="en-US" sz="3600" dirty="0">
                <a:hlinkClick r:id="rId4"/>
              </a:rPr>
              <a:t>jlast@sportsandleisureresearch.com</a:t>
            </a:r>
            <a:r>
              <a:rPr lang="en-US" sz="3600" dirty="0"/>
              <a:t> </a:t>
            </a:r>
            <a:br>
              <a:rPr lang="en-US" sz="3600" dirty="0"/>
            </a:br>
            <a:r>
              <a:rPr lang="en-US" sz="3600" dirty="0"/>
              <a:t>Gina Derickson, </a:t>
            </a:r>
            <a:r>
              <a:rPr lang="en-US" sz="3600" dirty="0">
                <a:hlinkClick r:id="rId5"/>
              </a:rPr>
              <a:t>gina.derickson@engagious.com</a:t>
            </a:r>
            <a:r>
              <a:rPr lang="en-US" sz="3600" dirty="0"/>
              <a:t> </a:t>
            </a:r>
          </a:p>
        </p:txBody>
      </p:sp>
    </p:spTree>
    <p:extLst>
      <p:ext uri="{BB962C8B-B14F-4D97-AF65-F5344CB8AC3E}">
        <p14:creationId xmlns:p14="http://schemas.microsoft.com/office/powerpoint/2010/main" val="30751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702D-9B75-A941-B008-A064135BB0C3}"/>
              </a:ext>
            </a:extLst>
          </p:cNvPr>
          <p:cNvSpPr>
            <a:spLocks noGrp="1"/>
          </p:cNvSpPr>
          <p:nvPr>
            <p:ph type="title"/>
          </p:nvPr>
        </p:nvSpPr>
        <p:spPr/>
        <p:txBody>
          <a:bodyPr/>
          <a:lstStyle/>
          <a:p>
            <a:r>
              <a:rPr lang="en-US" dirty="0"/>
              <a:t>But…</a:t>
            </a:r>
          </a:p>
        </p:txBody>
      </p:sp>
    </p:spTree>
    <p:extLst>
      <p:ext uri="{BB962C8B-B14F-4D97-AF65-F5344CB8AC3E}">
        <p14:creationId xmlns:p14="http://schemas.microsoft.com/office/powerpoint/2010/main" val="365211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E500-DCD0-E74F-A0C5-D4490E3FA7E9}"/>
              </a:ext>
            </a:extLst>
          </p:cNvPr>
          <p:cNvSpPr>
            <a:spLocks noGrp="1"/>
          </p:cNvSpPr>
          <p:nvPr>
            <p:ph type="title"/>
          </p:nvPr>
        </p:nvSpPr>
        <p:spPr/>
        <p:txBody>
          <a:bodyPr/>
          <a:lstStyle/>
          <a:p>
            <a:r>
              <a:rPr lang="en-US" dirty="0"/>
              <a:t>With cases rising…</a:t>
            </a:r>
          </a:p>
        </p:txBody>
      </p:sp>
      <p:pic>
        <p:nvPicPr>
          <p:cNvPr id="4" name="Picture 3" descr="A screenshot of a cell phone&#10;&#10;Description automatically generated">
            <a:extLst>
              <a:ext uri="{FF2B5EF4-FFF2-40B4-BE49-F238E27FC236}">
                <a16:creationId xmlns:a16="http://schemas.microsoft.com/office/drawing/2014/main" id="{96A3478D-2BD3-2348-B3C3-FF5BD1C9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79508"/>
            <a:ext cx="11180828" cy="4066774"/>
          </a:xfrm>
          <a:prstGeom prst="rect">
            <a:avLst/>
          </a:prstGeom>
        </p:spPr>
      </p:pic>
      <p:sp>
        <p:nvSpPr>
          <p:cNvPr id="5" name="Down Arrow 4">
            <a:extLst>
              <a:ext uri="{FF2B5EF4-FFF2-40B4-BE49-F238E27FC236}">
                <a16:creationId xmlns:a16="http://schemas.microsoft.com/office/drawing/2014/main" id="{FB49B86F-4520-E242-A60A-314B99C5ADDC}"/>
              </a:ext>
            </a:extLst>
          </p:cNvPr>
          <p:cNvSpPr/>
          <p:nvPr/>
        </p:nvSpPr>
        <p:spPr>
          <a:xfrm>
            <a:off x="10716768" y="2590800"/>
            <a:ext cx="941832" cy="1054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73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93F2-3CEA-4559-96B4-301534AB5A35}"/>
              </a:ext>
            </a:extLst>
          </p:cNvPr>
          <p:cNvSpPr>
            <a:spLocks noGrp="1"/>
          </p:cNvSpPr>
          <p:nvPr>
            <p:ph type="title"/>
          </p:nvPr>
        </p:nvSpPr>
        <p:spPr/>
        <p:txBody>
          <a:bodyPr/>
          <a:lstStyle/>
          <a:p>
            <a:r>
              <a:rPr lang="en-US" dirty="0"/>
              <a:t>CONCERNS ABOUT SOCIAL UNREST </a:t>
            </a:r>
            <a:r>
              <a:rPr lang="en-US" dirty="0" err="1"/>
              <a:t>PERSISTing</a:t>
            </a:r>
            <a:r>
              <a:rPr lang="en-US" dirty="0"/>
              <a:t>…</a:t>
            </a:r>
          </a:p>
        </p:txBody>
      </p:sp>
      <p:sp>
        <p:nvSpPr>
          <p:cNvPr id="9" name="TextBox 8">
            <a:extLst>
              <a:ext uri="{FF2B5EF4-FFF2-40B4-BE49-F238E27FC236}">
                <a16:creationId xmlns:a16="http://schemas.microsoft.com/office/drawing/2014/main" id="{8C312C9F-BFB1-4FAB-8796-1B4813115A9E}"/>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n=565, Back to Normal Barometer, June 17, 2020</a:t>
            </a:r>
          </a:p>
        </p:txBody>
      </p:sp>
      <p:pic>
        <p:nvPicPr>
          <p:cNvPr id="5" name="Picture 4">
            <a:extLst>
              <a:ext uri="{FF2B5EF4-FFF2-40B4-BE49-F238E27FC236}">
                <a16:creationId xmlns:a16="http://schemas.microsoft.com/office/drawing/2014/main" id="{A2D3DE96-A735-4042-8B1D-3B3AAB4E0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90" y="1008427"/>
            <a:ext cx="11028620" cy="5316173"/>
          </a:xfrm>
          <a:prstGeom prst="rect">
            <a:avLst/>
          </a:prstGeom>
        </p:spPr>
      </p:pic>
    </p:spTree>
    <p:extLst>
      <p:ext uri="{BB962C8B-B14F-4D97-AF65-F5344CB8AC3E}">
        <p14:creationId xmlns:p14="http://schemas.microsoft.com/office/powerpoint/2010/main" val="320462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293F2-3CEA-4559-96B4-301534AB5A35}"/>
              </a:ext>
            </a:extLst>
          </p:cNvPr>
          <p:cNvSpPr>
            <a:spLocks noGrp="1"/>
          </p:cNvSpPr>
          <p:nvPr>
            <p:ph type="title"/>
          </p:nvPr>
        </p:nvSpPr>
        <p:spPr/>
        <p:txBody>
          <a:bodyPr/>
          <a:lstStyle/>
          <a:p>
            <a:r>
              <a:rPr lang="en-US" dirty="0"/>
              <a:t>Social unrest exacerbating health fears…</a:t>
            </a:r>
          </a:p>
        </p:txBody>
      </p:sp>
      <p:sp>
        <p:nvSpPr>
          <p:cNvPr id="9" name="TextBox 8">
            <a:extLst>
              <a:ext uri="{FF2B5EF4-FFF2-40B4-BE49-F238E27FC236}">
                <a16:creationId xmlns:a16="http://schemas.microsoft.com/office/drawing/2014/main" id="{8C312C9F-BFB1-4FAB-8796-1B4813115A9E}"/>
              </a:ext>
            </a:extLst>
          </p:cNvPr>
          <p:cNvSpPr txBox="1"/>
          <p:nvPr/>
        </p:nvSpPr>
        <p:spPr>
          <a:xfrm>
            <a:off x="0" y="6611779"/>
            <a:ext cx="2751074" cy="246221"/>
          </a:xfrm>
          <a:prstGeom prst="rect">
            <a:avLst/>
          </a:prstGeom>
          <a:noFill/>
        </p:spPr>
        <p:txBody>
          <a:bodyPr wrap="none" rtlCol="0">
            <a:spAutoFit/>
          </a:bodyPr>
          <a:lstStyle/>
          <a:p>
            <a:r>
              <a:rPr lang="en-US" sz="1000" dirty="0">
                <a:solidFill>
                  <a:srgbClr val="008080"/>
                </a:solidFill>
                <a:latin typeface="Montserrat Medium"/>
              </a:rPr>
              <a:t>n=314, Back to Normal Barometer, June 17, 2020</a:t>
            </a:r>
          </a:p>
        </p:txBody>
      </p:sp>
      <p:pic>
        <p:nvPicPr>
          <p:cNvPr id="6" name="Picture 5">
            <a:extLst>
              <a:ext uri="{FF2B5EF4-FFF2-40B4-BE49-F238E27FC236}">
                <a16:creationId xmlns:a16="http://schemas.microsoft.com/office/drawing/2014/main" id="{FF6B2FD9-2C16-4844-B5AB-F375CC9940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914400"/>
            <a:ext cx="11126164" cy="5316173"/>
          </a:xfrm>
          <a:prstGeom prst="rect">
            <a:avLst/>
          </a:prstGeom>
        </p:spPr>
      </p:pic>
    </p:spTree>
    <p:extLst>
      <p:ext uri="{BB962C8B-B14F-4D97-AF65-F5344CB8AC3E}">
        <p14:creationId xmlns:p14="http://schemas.microsoft.com/office/powerpoint/2010/main" val="169672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2792-D84C-4311-A7AA-42FC0AC3184C}"/>
              </a:ext>
            </a:extLst>
          </p:cNvPr>
          <p:cNvSpPr>
            <a:spLocks noGrp="1"/>
          </p:cNvSpPr>
          <p:nvPr>
            <p:ph type="title"/>
          </p:nvPr>
        </p:nvSpPr>
        <p:spPr>
          <a:xfrm>
            <a:off x="316491" y="152400"/>
            <a:ext cx="11559018" cy="990600"/>
          </a:xfrm>
        </p:spPr>
        <p:txBody>
          <a:bodyPr/>
          <a:lstStyle/>
          <a:p>
            <a:r>
              <a:rPr lang="en-US" dirty="0"/>
              <a:t>   And others not following the rules…</a:t>
            </a:r>
          </a:p>
        </p:txBody>
      </p:sp>
      <p:sp>
        <p:nvSpPr>
          <p:cNvPr id="8" name="TextBox 7">
            <a:extLst>
              <a:ext uri="{FF2B5EF4-FFF2-40B4-BE49-F238E27FC236}">
                <a16:creationId xmlns:a16="http://schemas.microsoft.com/office/drawing/2014/main" id="{D2537AAB-4E22-4ED6-B39B-931099FFB4C2}"/>
              </a:ext>
            </a:extLst>
          </p:cNvPr>
          <p:cNvSpPr txBox="1"/>
          <p:nvPr/>
        </p:nvSpPr>
        <p:spPr>
          <a:xfrm>
            <a:off x="0" y="6611779"/>
            <a:ext cx="275107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8080"/>
                </a:solidFill>
                <a:effectLst/>
                <a:uLnTx/>
                <a:uFillTx/>
                <a:latin typeface="Montserrat Medium"/>
                <a:ea typeface="+mn-ea"/>
                <a:cs typeface="+mn-cs"/>
              </a:rPr>
              <a:t>n=565, Back to Normal Barometer, June 17, 2020</a:t>
            </a:r>
          </a:p>
        </p:txBody>
      </p:sp>
      <p:pic>
        <p:nvPicPr>
          <p:cNvPr id="4" name="Picture 3">
            <a:extLst>
              <a:ext uri="{FF2B5EF4-FFF2-40B4-BE49-F238E27FC236}">
                <a16:creationId xmlns:a16="http://schemas.microsoft.com/office/drawing/2014/main" id="{901515D7-82C2-473F-AE5B-5991FBFB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91" y="977958"/>
            <a:ext cx="11559018" cy="5194242"/>
          </a:xfrm>
          <a:prstGeom prst="rect">
            <a:avLst/>
          </a:prstGeom>
        </p:spPr>
      </p:pic>
    </p:spTree>
    <p:extLst>
      <p:ext uri="{BB962C8B-B14F-4D97-AF65-F5344CB8AC3E}">
        <p14:creationId xmlns:p14="http://schemas.microsoft.com/office/powerpoint/2010/main" val="1150588495"/>
      </p:ext>
    </p:extLst>
  </p:cSld>
  <p:clrMapOvr>
    <a:masterClrMapping/>
  </p:clrMapOvr>
</p:sld>
</file>

<file path=ppt/theme/theme1.xml><?xml version="1.0" encoding="utf-8"?>
<a:theme xmlns:a="http://schemas.openxmlformats.org/drawingml/2006/main" name="New Template Arial">
  <a:themeElements>
    <a:clrScheme name="Custom 1">
      <a:dk1>
        <a:sysClr val="windowText" lastClr="000000"/>
      </a:dk1>
      <a:lt1>
        <a:sysClr val="window" lastClr="FFFFFF"/>
      </a:lt1>
      <a:dk2>
        <a:srgbClr val="1F497D"/>
      </a:dk2>
      <a:lt2>
        <a:srgbClr val="EEECE1"/>
      </a:lt2>
      <a:accent1>
        <a:srgbClr val="05BEFF"/>
      </a:accent1>
      <a:accent2>
        <a:srgbClr val="FEB706"/>
      </a:accent2>
      <a:accent3>
        <a:srgbClr val="647D33"/>
      </a:accent3>
      <a:accent4>
        <a:srgbClr val="8064A2"/>
      </a:accent4>
      <a:accent5>
        <a:srgbClr val="C00000"/>
      </a:accent5>
      <a:accent6>
        <a:srgbClr val="92D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Template Arial</Template>
  <TotalTime>36863</TotalTime>
  <Words>1386</Words>
  <Application>Microsoft Macintosh PowerPoint</Application>
  <PresentationFormat>Widescreen</PresentationFormat>
  <Paragraphs>151</Paragraphs>
  <Slides>40</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 Unicode MS</vt:lpstr>
      <vt:lpstr>Arial</vt:lpstr>
      <vt:lpstr>Calibri</vt:lpstr>
      <vt:lpstr>Kartika</vt:lpstr>
      <vt:lpstr>Montserrat</vt:lpstr>
      <vt:lpstr>Montserrat Medium</vt:lpstr>
      <vt:lpstr>Verdana</vt:lpstr>
      <vt:lpstr>Wingdings</vt:lpstr>
      <vt:lpstr>New Template Arial</vt:lpstr>
      <vt:lpstr>Ron Bonjean, Partner, ROKK Solutions Rich thau, President of Engagious   Jon Last, President of Sports &amp; Leisure Research Group Gina Derickson, Research director of Engagious</vt:lpstr>
      <vt:lpstr>CONTEXT: respondents actively engage</vt:lpstr>
      <vt:lpstr>CONTEXT: some have started to venture out</vt:lpstr>
      <vt:lpstr>PowerPoint Presentation</vt:lpstr>
      <vt:lpstr>But…</vt:lpstr>
      <vt:lpstr>With cases rising…</vt:lpstr>
      <vt:lpstr>CONCERNS ABOUT SOCIAL UNREST PERSISTing…</vt:lpstr>
      <vt:lpstr>Social unrest exacerbating health fears…</vt:lpstr>
      <vt:lpstr>   And others not following the rules…</vt:lpstr>
      <vt:lpstr>PowerPoint Presentation</vt:lpstr>
      <vt:lpstr>Societal Future expectations hit new low</vt:lpstr>
      <vt:lpstr>Personal Future expectations hit new low</vt:lpstr>
      <vt:lpstr>Sizable segments just not ready yet</vt:lpstr>
      <vt:lpstr>What it means for specific sectors</vt:lpstr>
      <vt:lpstr>Engagement: Attend a conference or convention</vt:lpstr>
      <vt:lpstr>With assurances, 69% return in 3 months</vt:lpstr>
      <vt:lpstr>% “ready to go” who actually “will Go”</vt:lpstr>
      <vt:lpstr>Ready to go, but won’t go soon—why NOT? </vt:lpstr>
      <vt:lpstr>PowerPoint Presentation</vt:lpstr>
      <vt:lpstr>No Clear directions = guess &amp; Make your Own  </vt:lpstr>
      <vt:lpstr>Testing – the key to returning?</vt:lpstr>
      <vt:lpstr>Propensity to litigate  against vendors</vt:lpstr>
      <vt:lpstr>Every sector vulnerable to lawsuits</vt:lpstr>
      <vt:lpstr>…even after customers sign a release</vt:lpstr>
      <vt:lpstr>Back to the workplace: Know what employees  want…and expect </vt:lpstr>
      <vt:lpstr>Many employees will still want to WFH</vt:lpstr>
      <vt:lpstr>…And will be sensitive to being back</vt:lpstr>
      <vt:lpstr>employees willing to sue their employerS</vt:lpstr>
      <vt:lpstr>employees willing to sue their employerS</vt:lpstr>
      <vt:lpstr>Release-signing employees willing to sue employer</vt:lpstr>
      <vt:lpstr>Take a deep breath; most won’t sue</vt:lpstr>
      <vt:lpstr>Take a deep breath; most won’t sue </vt:lpstr>
      <vt:lpstr>  Online dial test:  A boss anticipates her staff’s return</vt:lpstr>
      <vt:lpstr>Getting Moment-to-moment feedback</vt:lpstr>
      <vt:lpstr>PowerPoint Presentation</vt:lpstr>
      <vt:lpstr>PowerPoint Presentation</vt:lpstr>
      <vt:lpstr>Why did people 55-64 push back?</vt:lpstr>
      <vt:lpstr>Why did those under 35 embrace it?</vt:lpstr>
      <vt:lpstr>Questions?</vt:lpstr>
      <vt:lpstr>Ron Bonjean, ron@rokksolutions.com  Rich Thau, rich@engagious.com  Jon Last, jlast@sportsandleisureresearch.com  Gina Derickson, gina.derickson@engagious.com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Social Psychology Can Guide Your Advice to Clients</dc:title>
  <dc:creator>Cindy</dc:creator>
  <cp:lastModifiedBy>Rich Thau</cp:lastModifiedBy>
  <cp:revision>1102</cp:revision>
  <cp:lastPrinted>2018-01-25T22:28:26Z</cp:lastPrinted>
  <dcterms:created xsi:type="dcterms:W3CDTF">2013-04-15T00:36:21Z</dcterms:created>
  <dcterms:modified xsi:type="dcterms:W3CDTF">2020-06-25T14:36:25Z</dcterms:modified>
</cp:coreProperties>
</file>