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13"/>
  </p:notesMasterIdLst>
  <p:handoutMasterIdLst>
    <p:handoutMasterId r:id="rId14"/>
  </p:handoutMasterIdLst>
  <p:sldIdLst>
    <p:sldId id="256" r:id="rId4"/>
    <p:sldId id="257" r:id="rId5"/>
    <p:sldId id="267" r:id="rId6"/>
    <p:sldId id="258" r:id="rId7"/>
    <p:sldId id="259" r:id="rId8"/>
    <p:sldId id="260" r:id="rId9"/>
    <p:sldId id="261"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840"/>
    <a:srgbClr val="E71435"/>
    <a:srgbClr val="EAE7D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p:cViewPr varScale="1">
        <p:scale>
          <a:sx n="78" d="100"/>
          <a:sy n="78" d="100"/>
        </p:scale>
        <p:origin x="114" y="720"/>
      </p:cViewPr>
      <p:guideLst>
        <p:guide orient="horz" pos="4152"/>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p:scale>
          <a:sx n="70" d="100"/>
          <a:sy n="70" d="100"/>
        </p:scale>
        <p:origin x="2220" y="-3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D1956-494F-4277-A2D2-4BBE59148C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59F5642-4DEA-44D5-86BA-38DA3D1F18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4389CF-E942-46BB-9946-7363608E0217}" type="datetimeFigureOut">
              <a:rPr lang="en-US" smtClean="0">
                <a:latin typeface="Arial" panose="020B0604020202020204" pitchFamily="34" charset="0"/>
                <a:cs typeface="Arial" panose="020B0604020202020204" pitchFamily="34" charset="0"/>
              </a:rPr>
              <a:t>9/3/2020</a:t>
            </a:fld>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A3942C7-CCF3-4227-B32C-42C5589EAB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642FF01-F1F4-4D9E-9942-9A141AF49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FF76EA-EA5C-4B8F-B36F-C43577842347}"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66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10C8C-EDA4-441F-AFF0-355C01B7CEE4}" type="datetimeFigureOut">
              <a:rPr lang="en-US" smtClean="0"/>
              <a:t>9/3/2020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25BA93BF-D10C-4939-84C0-98016DC1A05C}" type="slidenum">
              <a:rPr lang="en-US" smtClean="0"/>
              <a:pPr/>
              <a:t>‹#›</a:t>
            </a:fld>
            <a:endParaRPr lang="en-US" dirty="0"/>
          </a:p>
        </p:txBody>
      </p:sp>
    </p:spTree>
    <p:extLst>
      <p:ext uri="{BB962C8B-B14F-4D97-AF65-F5344CB8AC3E}">
        <p14:creationId xmlns:p14="http://schemas.microsoft.com/office/powerpoint/2010/main" val="17279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d Title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5000"/>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640972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E97-F7C9-4798-9053-AA6EA3353FB0}"/>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F2A8782-AA68-4C7D-8033-BE6D4F54E73D}"/>
              </a:ext>
            </a:extLst>
          </p:cNvPr>
          <p:cNvSpPr>
            <a:spLocks noGrp="1"/>
          </p:cNvSpPr>
          <p:nvPr>
            <p:ph type="dt" sz="half" idx="10"/>
          </p:nvPr>
        </p:nvSpPr>
        <p:spPr/>
        <p:txBody>
          <a:bodyPr/>
          <a:lstStyle/>
          <a:p>
            <a:fld id="{0007A808-6838-4C5F-8CFD-5E65C111141D}" type="datetime4">
              <a:rPr lang="en-US" smtClean="0"/>
              <a:t>September 3, 2020</a:t>
            </a:fld>
            <a:endParaRPr lang="en-US" dirty="0"/>
          </a:p>
        </p:txBody>
      </p:sp>
      <p:sp>
        <p:nvSpPr>
          <p:cNvPr id="4" name="Footer Placeholder 3">
            <a:extLst>
              <a:ext uri="{FF2B5EF4-FFF2-40B4-BE49-F238E27FC236}">
                <a16:creationId xmlns:a16="http://schemas.microsoft.com/office/drawing/2014/main" id="{1FE0871C-CF1B-4FB8-9EA4-B81945A201D6}"/>
              </a:ext>
            </a:extLst>
          </p:cNvPr>
          <p:cNvSpPr>
            <a:spLocks noGrp="1"/>
          </p:cNvSpPr>
          <p:nvPr>
            <p:ph type="ftr" sz="quarter" idx="11"/>
          </p:nvPr>
        </p:nvSpPr>
        <p:spPr/>
        <p:txBody>
          <a:bodyPr/>
          <a:lstStyle/>
          <a:p>
            <a:r>
              <a:rPr lang="en-US" dirty="0"/>
              <a:t>PRIVILEGED and CONFIDENTIAL and/or ATTORNEY WORK PRODUCT</a:t>
            </a:r>
          </a:p>
        </p:txBody>
      </p:sp>
      <p:sp>
        <p:nvSpPr>
          <p:cNvPr id="5" name="Slide Number Placeholder 4">
            <a:extLst>
              <a:ext uri="{FF2B5EF4-FFF2-40B4-BE49-F238E27FC236}">
                <a16:creationId xmlns:a16="http://schemas.microsoft.com/office/drawing/2014/main" id="{D0998473-0BB8-4F3C-8017-973C6DCB5B89}"/>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42422039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45118-A33D-41CF-A26E-5073F333EB1B}"/>
              </a:ext>
            </a:extLst>
          </p:cNvPr>
          <p:cNvSpPr>
            <a:spLocks noGrp="1"/>
          </p:cNvSpPr>
          <p:nvPr>
            <p:ph type="dt" sz="half" idx="10"/>
          </p:nvPr>
        </p:nvSpPr>
        <p:spPr/>
        <p:txBody>
          <a:bodyPr/>
          <a:lstStyle/>
          <a:p>
            <a:fld id="{91BCDD7C-6BFD-45FE-A09D-0FD51F4627B0}" type="datetime4">
              <a:rPr lang="en-US" smtClean="0"/>
              <a:t>September 3, 2020</a:t>
            </a:fld>
            <a:endParaRPr lang="en-US" dirty="0"/>
          </a:p>
        </p:txBody>
      </p:sp>
      <p:sp>
        <p:nvSpPr>
          <p:cNvPr id="3" name="Footer Placeholder 2">
            <a:extLst>
              <a:ext uri="{FF2B5EF4-FFF2-40B4-BE49-F238E27FC236}">
                <a16:creationId xmlns:a16="http://schemas.microsoft.com/office/drawing/2014/main" id="{03F6AC2A-0424-41D2-88FA-E6D83CBBC336}"/>
              </a:ext>
            </a:extLst>
          </p:cNvPr>
          <p:cNvSpPr>
            <a:spLocks noGrp="1"/>
          </p:cNvSpPr>
          <p:nvPr>
            <p:ph type="ftr" sz="quarter" idx="11"/>
          </p:nvPr>
        </p:nvSpPr>
        <p:spPr/>
        <p:txBody>
          <a:bodyPr/>
          <a:lstStyle/>
          <a:p>
            <a:r>
              <a:rPr lang="en-US" dirty="0"/>
              <a:t>PRIVILEGED and CONFIDENTIAL and/or ATTORNEY WORK PRODUCT</a:t>
            </a:r>
          </a:p>
        </p:txBody>
      </p:sp>
      <p:sp>
        <p:nvSpPr>
          <p:cNvPr id="4" name="Slide Number Placeholder 3">
            <a:extLst>
              <a:ext uri="{FF2B5EF4-FFF2-40B4-BE49-F238E27FC236}">
                <a16:creationId xmlns:a16="http://schemas.microsoft.com/office/drawing/2014/main" id="{F36D90D2-62CE-45B9-9290-3281067FDF79}"/>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24901544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Conclusion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solidFill>
                  <a:schemeClr val="bg1"/>
                </a:solidFill>
              </a:defRPr>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solidFill>
                  <a:schemeClr val="bg1"/>
                </a:solidFill>
              </a:defRPr>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solidFill>
                  <a:schemeClr val="bg1"/>
                </a:solidFill>
              </a:defRPr>
            </a:lvl1pPr>
          </a:lstStyle>
          <a:p>
            <a:r>
              <a:rPr lang="en-US" dirty="0"/>
              <a:t>Click icon to add picture</a:t>
            </a:r>
          </a:p>
        </p:txBody>
      </p:sp>
      <p:pic>
        <p:nvPicPr>
          <p:cNvPr id="9" name="Picture 8">
            <a:extLst>
              <a:ext uri="{FF2B5EF4-FFF2-40B4-BE49-F238E27FC236}">
                <a16:creationId xmlns:a16="http://schemas.microsoft.com/office/drawing/2014/main" id="{A7AB5C49-288E-4B25-9AA0-477DEF1282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533400"/>
            <a:ext cx="1519030" cy="640080"/>
          </a:xfrm>
          <a:prstGeom prst="rect">
            <a:avLst/>
          </a:prstGeom>
        </p:spPr>
      </p:pic>
      <p:pic>
        <p:nvPicPr>
          <p:cNvPr id="11" name="Graphic 10">
            <a:extLst>
              <a:ext uri="{FF2B5EF4-FFF2-40B4-BE49-F238E27FC236}">
                <a16:creationId xmlns:a16="http://schemas.microsoft.com/office/drawing/2014/main" id="{FB204A8C-47B2-4E1B-BA0C-1EA11429D2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22127" y="5468112"/>
            <a:ext cx="2169873" cy="1389888"/>
          </a:xfrm>
          <a:prstGeom prst="rect">
            <a:avLst/>
          </a:prstGeom>
        </p:spPr>
      </p:pic>
    </p:spTree>
    <p:extLst>
      <p:ext uri="{BB962C8B-B14F-4D97-AF65-F5344CB8AC3E}">
        <p14:creationId xmlns:p14="http://schemas.microsoft.com/office/powerpoint/2010/main" val="4079877000"/>
      </p:ext>
    </p:extLst>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ed Conclusion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2691849702"/>
      </p:ext>
    </p:extLst>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lain Red Title Slide">
    <p:bg>
      <p:bgPr>
        <a:solidFill>
          <a:srgbClr val="E7143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3F928F-7074-4A1D-B5E8-72509FA3C97B}"/>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9" name="Text Placeholder 14">
            <a:extLst>
              <a:ext uri="{FF2B5EF4-FFF2-40B4-BE49-F238E27FC236}">
                <a16:creationId xmlns:a16="http://schemas.microsoft.com/office/drawing/2014/main" id="{AEECA9A2-48A8-45FE-B432-5814F4372727}"/>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1" name="Subtitle 2">
            <a:extLst>
              <a:ext uri="{FF2B5EF4-FFF2-40B4-BE49-F238E27FC236}">
                <a16:creationId xmlns:a16="http://schemas.microsoft.com/office/drawing/2014/main" id="{EDDB9C55-BF05-4955-A495-F453C2D1C88E}"/>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7688784"/>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lain White 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7DC252-2AED-4477-98E9-4D5A67AB082C}"/>
              </a:ext>
            </a:extLst>
          </p:cNvPr>
          <p:cNvSpPr>
            <a:spLocks noGrp="1"/>
          </p:cNvSpPr>
          <p:nvPr>
            <p:ph type="ctrTitle"/>
          </p:nvPr>
        </p:nvSpPr>
        <p:spPr>
          <a:xfrm>
            <a:off x="919310" y="2104481"/>
            <a:ext cx="9144000" cy="2214563"/>
          </a:xfrm>
        </p:spPr>
        <p:txBody>
          <a:bodyPr anchor="t" anchorCtr="0">
            <a:normAutofit/>
          </a:bodyPr>
          <a:lstStyle>
            <a:lvl1pPr algn="l">
              <a:defRPr sz="4800">
                <a:solidFill>
                  <a:srgbClr val="491840"/>
                </a:solidFill>
              </a:defRPr>
            </a:lvl1pPr>
          </a:lstStyle>
          <a:p>
            <a:r>
              <a:rPr lang="en-US" dirty="0"/>
              <a:t>Click to edit Master title style</a:t>
            </a:r>
          </a:p>
        </p:txBody>
      </p:sp>
      <p:sp>
        <p:nvSpPr>
          <p:cNvPr id="6" name="Subtitle 2">
            <a:extLst>
              <a:ext uri="{FF2B5EF4-FFF2-40B4-BE49-F238E27FC236}">
                <a16:creationId xmlns:a16="http://schemas.microsoft.com/office/drawing/2014/main" id="{4DCBD9A3-5AC4-4BEF-9163-20716D02D187}"/>
              </a:ext>
            </a:extLst>
          </p:cNvPr>
          <p:cNvSpPr>
            <a:spLocks noGrp="1"/>
          </p:cNvSpPr>
          <p:nvPr>
            <p:ph type="subTitle" idx="1"/>
          </p:nvPr>
        </p:nvSpPr>
        <p:spPr>
          <a:xfrm>
            <a:off x="917331" y="4364038"/>
            <a:ext cx="9144000" cy="1254247"/>
          </a:xfrm>
        </p:spPr>
        <p:txBody>
          <a:bodyPr anchor="b" anchorCtr="0"/>
          <a:lstStyle>
            <a:lvl1pPr marL="0" indent="0" algn="l">
              <a:buNone/>
              <a:defRPr sz="2400">
                <a:solidFill>
                  <a:srgbClr val="491840"/>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14">
            <a:extLst>
              <a:ext uri="{FF2B5EF4-FFF2-40B4-BE49-F238E27FC236}">
                <a16:creationId xmlns:a16="http://schemas.microsoft.com/office/drawing/2014/main" id="{B2CFA815-F7C9-440B-B1B5-F1E5657E8E64}"/>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rgbClr val="491840"/>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Tree>
    <p:extLst>
      <p:ext uri="{BB962C8B-B14F-4D97-AF65-F5344CB8AC3E}">
        <p14:creationId xmlns:p14="http://schemas.microsoft.com/office/powerpoint/2010/main" val="25931419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lain Purple Title Slide">
    <p:bg>
      <p:bgPr>
        <a:solidFill>
          <a:srgbClr val="49184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ADC6CB-152C-47D3-B958-2E29C4BE325D}"/>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9" name="Text Placeholder 14">
            <a:extLst>
              <a:ext uri="{FF2B5EF4-FFF2-40B4-BE49-F238E27FC236}">
                <a16:creationId xmlns:a16="http://schemas.microsoft.com/office/drawing/2014/main" id="{6A489FBD-CBFA-484D-AB7C-CDEF604F0991}"/>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1" name="Subtitle 2">
            <a:extLst>
              <a:ext uri="{FF2B5EF4-FFF2-40B4-BE49-F238E27FC236}">
                <a16:creationId xmlns:a16="http://schemas.microsoft.com/office/drawing/2014/main" id="{4F6D3791-AE54-4011-9306-5EAE4D521B09}"/>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14163542"/>
      </p:ext>
    </p:extLst>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lain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D64A3C32-BF94-4B22-83E9-325A6B8986AF}" type="datetime4">
              <a:rPr lang="en-US" smtClean="0"/>
              <a:t>September 3,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28693369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Plain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A559-7910-47A0-9614-3AD674956DF0}"/>
              </a:ext>
            </a:extLst>
          </p:cNvPr>
          <p:cNvSpPr>
            <a:spLocks noGrp="1"/>
          </p:cNvSpPr>
          <p:nvPr>
            <p:ph type="title"/>
          </p:nvPr>
        </p:nvSpPr>
        <p:spPr>
          <a:xfrm>
            <a:off x="831850" y="1709738"/>
            <a:ext cx="10515600" cy="2852737"/>
          </a:xfrm>
        </p:spPr>
        <p:txBody>
          <a:bodyPr anchor="b">
            <a:normAutofit/>
          </a:bodyPr>
          <a:lstStyle>
            <a:lvl1pPr>
              <a:defRPr sz="2000"/>
            </a:lvl1pPr>
          </a:lstStyle>
          <a:p>
            <a:r>
              <a:rPr lang="en-US" dirty="0"/>
              <a:t>Click to edit Master title style</a:t>
            </a:r>
          </a:p>
        </p:txBody>
      </p:sp>
      <p:sp>
        <p:nvSpPr>
          <p:cNvPr id="3" name="Text Placeholder 2">
            <a:extLst>
              <a:ext uri="{FF2B5EF4-FFF2-40B4-BE49-F238E27FC236}">
                <a16:creationId xmlns:a16="http://schemas.microsoft.com/office/drawing/2014/main" id="{BE518DC5-F0F2-460E-AC75-603881174A8F}"/>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11654B-6155-43D8-B609-03CF75161DD2}"/>
              </a:ext>
            </a:extLst>
          </p:cNvPr>
          <p:cNvSpPr>
            <a:spLocks noGrp="1"/>
          </p:cNvSpPr>
          <p:nvPr>
            <p:ph type="dt" sz="half" idx="10"/>
          </p:nvPr>
        </p:nvSpPr>
        <p:spPr/>
        <p:txBody>
          <a:bodyPr/>
          <a:lstStyle/>
          <a:p>
            <a:fld id="{1363E7DA-F175-4C7E-8EF0-ED95FF4DD32D}" type="datetime4">
              <a:rPr lang="en-US" smtClean="0"/>
              <a:t>September 3, 2020</a:t>
            </a:fld>
            <a:endParaRPr lang="en-US" dirty="0"/>
          </a:p>
        </p:txBody>
      </p:sp>
      <p:sp>
        <p:nvSpPr>
          <p:cNvPr id="5" name="Footer Placeholder 4">
            <a:extLst>
              <a:ext uri="{FF2B5EF4-FFF2-40B4-BE49-F238E27FC236}">
                <a16:creationId xmlns:a16="http://schemas.microsoft.com/office/drawing/2014/main" id="{A8D6D407-8CB2-4F98-B75D-66ED5B02F275}"/>
              </a:ext>
            </a:extLst>
          </p:cNvPr>
          <p:cNvSpPr>
            <a:spLocks noGrp="1"/>
          </p:cNvSpPr>
          <p:nvPr>
            <p:ph type="ftr" sz="quarter" idx="11"/>
          </p:nvPr>
        </p:nvSpPr>
        <p:spPr/>
        <p:txBody>
          <a:body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CB7557BE-20A2-434B-AAF8-40FA12C1242D}"/>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20750014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Plai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FA6E-F192-4775-81F0-8CFA7E288B3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C7BB13C-E903-4AFA-8793-E935FAA4DC12}"/>
              </a:ext>
            </a:extLst>
          </p:cNvPr>
          <p:cNvSpPr>
            <a:spLocks noGrp="1"/>
          </p:cNvSpPr>
          <p:nvPr>
            <p:ph sz="half" idx="1"/>
          </p:nvPr>
        </p:nvSpPr>
        <p:spPr>
          <a:xfrm>
            <a:off x="64546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072BD19-4977-4827-854B-81FA5EF8A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9289CF-A634-4368-AC5B-AC184229BA6A}"/>
              </a:ext>
            </a:extLst>
          </p:cNvPr>
          <p:cNvSpPr>
            <a:spLocks noGrp="1"/>
          </p:cNvSpPr>
          <p:nvPr>
            <p:ph type="dt" sz="half" idx="10"/>
          </p:nvPr>
        </p:nvSpPr>
        <p:spPr/>
        <p:txBody>
          <a:bodyPr/>
          <a:lstStyle/>
          <a:p>
            <a:fld id="{50E1ABB8-973B-491E-9FD9-635AE4CEB5B8}" type="datetime4">
              <a:rPr lang="en-US" smtClean="0"/>
              <a:t>September 3, 2020</a:t>
            </a:fld>
            <a:endParaRPr lang="en-US" dirty="0"/>
          </a:p>
        </p:txBody>
      </p:sp>
      <p:sp>
        <p:nvSpPr>
          <p:cNvPr id="6" name="Footer Placeholder 5">
            <a:extLst>
              <a:ext uri="{FF2B5EF4-FFF2-40B4-BE49-F238E27FC236}">
                <a16:creationId xmlns:a16="http://schemas.microsoft.com/office/drawing/2014/main" id="{A2590C84-2E52-4CAC-83EA-2EFAE5CEF89B}"/>
              </a:ext>
            </a:extLst>
          </p:cNvPr>
          <p:cNvSpPr>
            <a:spLocks noGrp="1"/>
          </p:cNvSpPr>
          <p:nvPr>
            <p:ph type="ftr" sz="quarter" idx="11"/>
          </p:nvPr>
        </p:nvSpPr>
        <p:spPr/>
        <p:txBody>
          <a:bodyPr/>
          <a:lstStyle/>
          <a:p>
            <a:r>
              <a:rPr lang="en-US" dirty="0"/>
              <a:t>PRIVILEGED and CONFIDENTIAL and/or ATTORNEY WORK PRODUCT</a:t>
            </a:r>
          </a:p>
        </p:txBody>
      </p:sp>
      <p:sp>
        <p:nvSpPr>
          <p:cNvPr id="7" name="Slide Number Placeholder 6">
            <a:extLst>
              <a:ext uri="{FF2B5EF4-FFF2-40B4-BE49-F238E27FC236}">
                <a16:creationId xmlns:a16="http://schemas.microsoft.com/office/drawing/2014/main" id="{72966C33-1F7F-41F9-94B3-056270E52C54}"/>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1196246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F3475-340F-4D3A-BDB2-772DC34025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13" name="Picture 12">
            <a:extLst>
              <a:ext uri="{FF2B5EF4-FFF2-40B4-BE49-F238E27FC236}">
                <a16:creationId xmlns:a16="http://schemas.microsoft.com/office/drawing/2014/main" id="{20D49211-626A-4043-A2FC-5F17E804C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533400"/>
            <a:ext cx="1519030" cy="640080"/>
          </a:xfrm>
          <a:prstGeom prst="rect">
            <a:avLst/>
          </a:prstGeom>
        </p:spPr>
      </p:pic>
      <p:pic>
        <p:nvPicPr>
          <p:cNvPr id="23" name="Graphic 22">
            <a:extLst>
              <a:ext uri="{FF2B5EF4-FFF2-40B4-BE49-F238E27FC236}">
                <a16:creationId xmlns:a16="http://schemas.microsoft.com/office/drawing/2014/main" id="{1522C494-9473-48B7-8E11-E56CF3AA4E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22127" y="5468112"/>
            <a:ext cx="2169873" cy="1389888"/>
          </a:xfrm>
          <a:prstGeom prst="rect">
            <a:avLst/>
          </a:prstGeom>
        </p:spPr>
      </p:pic>
      <p:sp>
        <p:nvSpPr>
          <p:cNvPr id="8" name="Title 1">
            <a:extLst>
              <a:ext uri="{FF2B5EF4-FFF2-40B4-BE49-F238E27FC236}">
                <a16:creationId xmlns:a16="http://schemas.microsoft.com/office/drawing/2014/main" id="{C970977F-68E9-4E62-BFA2-585407A80C66}"/>
              </a:ext>
            </a:extLst>
          </p:cNvPr>
          <p:cNvSpPr>
            <a:spLocks noGrp="1"/>
          </p:cNvSpPr>
          <p:nvPr>
            <p:ph type="ctrTitle"/>
          </p:nvPr>
        </p:nvSpPr>
        <p:spPr>
          <a:xfrm>
            <a:off x="919310" y="2104481"/>
            <a:ext cx="9144000" cy="2214563"/>
          </a:xfrm>
        </p:spPr>
        <p:txBody>
          <a:bodyPr anchor="t" anchorCtr="0">
            <a:normAutofit/>
          </a:bodyPr>
          <a:lstStyle>
            <a:lvl1pPr algn="l">
              <a:defRPr sz="4800">
                <a:solidFill>
                  <a:srgbClr val="491840"/>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E28F92A-5748-4CF8-A908-9F8287CB431A}"/>
              </a:ext>
            </a:extLst>
          </p:cNvPr>
          <p:cNvSpPr>
            <a:spLocks noGrp="1"/>
          </p:cNvSpPr>
          <p:nvPr>
            <p:ph type="subTitle" idx="1"/>
          </p:nvPr>
        </p:nvSpPr>
        <p:spPr>
          <a:xfrm>
            <a:off x="917331" y="4364038"/>
            <a:ext cx="9144000" cy="1254247"/>
          </a:xfrm>
        </p:spPr>
        <p:txBody>
          <a:bodyPr anchor="b" anchorCtr="0"/>
          <a:lstStyle>
            <a:lvl1pPr marL="0" indent="0" algn="l">
              <a:buNone/>
              <a:defRPr sz="2400">
                <a:solidFill>
                  <a:srgbClr val="491840"/>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4">
            <a:extLst>
              <a:ext uri="{FF2B5EF4-FFF2-40B4-BE49-F238E27FC236}">
                <a16:creationId xmlns:a16="http://schemas.microsoft.com/office/drawing/2014/main" id="{675F2E5A-8822-403C-9A95-7C67A15BF4C7}"/>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rgbClr val="491840"/>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416090500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lain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FBCB-40CC-4116-9FE1-26685E9D6B17}"/>
              </a:ext>
            </a:extLst>
          </p:cNvPr>
          <p:cNvSpPr>
            <a:spLocks noGrp="1"/>
          </p:cNvSpPr>
          <p:nvPr>
            <p:ph type="title"/>
          </p:nvPr>
        </p:nvSpPr>
        <p:spPr>
          <a:xfrm>
            <a:off x="627530" y="457200"/>
            <a:ext cx="10515600" cy="123348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3F2A3E2-0AFD-4D9A-9E4A-556181AB5C51}"/>
              </a:ext>
            </a:extLst>
          </p:cNvPr>
          <p:cNvSpPr>
            <a:spLocks noGrp="1"/>
          </p:cNvSpPr>
          <p:nvPr>
            <p:ph type="body" idx="1"/>
          </p:nvPr>
        </p:nvSpPr>
        <p:spPr>
          <a:xfrm>
            <a:off x="62753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B385C3-A663-4A62-95B9-DF34A680AD4B}"/>
              </a:ext>
            </a:extLst>
          </p:cNvPr>
          <p:cNvSpPr>
            <a:spLocks noGrp="1"/>
          </p:cNvSpPr>
          <p:nvPr>
            <p:ph sz="half" idx="2"/>
          </p:nvPr>
        </p:nvSpPr>
        <p:spPr>
          <a:xfrm>
            <a:off x="62753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6EC9-5352-469E-AFA9-C63737198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026B-FA03-4F9E-84E0-8236BBCCC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FB64-0AC5-446D-90FD-920BD3111F25}"/>
              </a:ext>
            </a:extLst>
          </p:cNvPr>
          <p:cNvSpPr>
            <a:spLocks noGrp="1"/>
          </p:cNvSpPr>
          <p:nvPr>
            <p:ph type="dt" sz="half" idx="10"/>
          </p:nvPr>
        </p:nvSpPr>
        <p:spPr/>
        <p:txBody>
          <a:bodyPr/>
          <a:lstStyle/>
          <a:p>
            <a:fld id="{52B82185-6C1D-4F6E-8688-4DB83AF979B0}" type="datetime4">
              <a:rPr lang="en-US" smtClean="0"/>
              <a:t>September 3, 2020</a:t>
            </a:fld>
            <a:endParaRPr lang="en-US" dirty="0"/>
          </a:p>
        </p:txBody>
      </p:sp>
      <p:sp>
        <p:nvSpPr>
          <p:cNvPr id="8" name="Footer Placeholder 7">
            <a:extLst>
              <a:ext uri="{FF2B5EF4-FFF2-40B4-BE49-F238E27FC236}">
                <a16:creationId xmlns:a16="http://schemas.microsoft.com/office/drawing/2014/main" id="{C08A6288-FC53-4365-87EE-52887830DFEA}"/>
              </a:ext>
            </a:extLst>
          </p:cNvPr>
          <p:cNvSpPr>
            <a:spLocks noGrp="1"/>
          </p:cNvSpPr>
          <p:nvPr>
            <p:ph type="ftr" sz="quarter" idx="11"/>
          </p:nvPr>
        </p:nvSpPr>
        <p:spPr/>
        <p:txBody>
          <a:bodyPr/>
          <a:lstStyle/>
          <a:p>
            <a:r>
              <a:rPr lang="en-US" dirty="0"/>
              <a:t>PRIVILEGED and CONFIDENTIAL and/or ATTORNEY WORK PRODUCT</a:t>
            </a:r>
          </a:p>
        </p:txBody>
      </p:sp>
      <p:sp>
        <p:nvSpPr>
          <p:cNvPr id="9" name="Slide Number Placeholder 8">
            <a:extLst>
              <a:ext uri="{FF2B5EF4-FFF2-40B4-BE49-F238E27FC236}">
                <a16:creationId xmlns:a16="http://schemas.microsoft.com/office/drawing/2014/main" id="{2ABF11EA-EE40-4ECF-83A8-1B289D1B7A76}"/>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15539995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lai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E97-F7C9-4798-9053-AA6EA3353FB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2A8782-AA68-4C7D-8033-BE6D4F54E73D}"/>
              </a:ext>
            </a:extLst>
          </p:cNvPr>
          <p:cNvSpPr>
            <a:spLocks noGrp="1"/>
          </p:cNvSpPr>
          <p:nvPr>
            <p:ph type="dt" sz="half" idx="10"/>
          </p:nvPr>
        </p:nvSpPr>
        <p:spPr/>
        <p:txBody>
          <a:bodyPr/>
          <a:lstStyle/>
          <a:p>
            <a:fld id="{A7D886BB-4631-4175-B94E-4F6D57F8AF43}" type="datetime4">
              <a:rPr lang="en-US" smtClean="0"/>
              <a:t>September 3, 2020</a:t>
            </a:fld>
            <a:endParaRPr lang="en-US" dirty="0"/>
          </a:p>
        </p:txBody>
      </p:sp>
      <p:sp>
        <p:nvSpPr>
          <p:cNvPr id="4" name="Footer Placeholder 3">
            <a:extLst>
              <a:ext uri="{FF2B5EF4-FFF2-40B4-BE49-F238E27FC236}">
                <a16:creationId xmlns:a16="http://schemas.microsoft.com/office/drawing/2014/main" id="{1FE0871C-CF1B-4FB8-9EA4-B81945A201D6}"/>
              </a:ext>
            </a:extLst>
          </p:cNvPr>
          <p:cNvSpPr>
            <a:spLocks noGrp="1"/>
          </p:cNvSpPr>
          <p:nvPr>
            <p:ph type="ftr" sz="quarter" idx="11"/>
          </p:nvPr>
        </p:nvSpPr>
        <p:spPr/>
        <p:txBody>
          <a:bodyPr/>
          <a:lstStyle/>
          <a:p>
            <a:r>
              <a:rPr lang="en-US" dirty="0"/>
              <a:t>PRIVILEGED and CONFIDENTIAL and/or ATTORNEY WORK PRODUCT</a:t>
            </a:r>
          </a:p>
        </p:txBody>
      </p:sp>
      <p:sp>
        <p:nvSpPr>
          <p:cNvPr id="5" name="Slide Number Placeholder 4">
            <a:extLst>
              <a:ext uri="{FF2B5EF4-FFF2-40B4-BE49-F238E27FC236}">
                <a16:creationId xmlns:a16="http://schemas.microsoft.com/office/drawing/2014/main" id="{D0998473-0BB8-4F3C-8017-973C6DCB5B89}"/>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12837322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lain 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45118-A33D-41CF-A26E-5073F333EB1B}"/>
              </a:ext>
            </a:extLst>
          </p:cNvPr>
          <p:cNvSpPr>
            <a:spLocks noGrp="1"/>
          </p:cNvSpPr>
          <p:nvPr>
            <p:ph type="dt" sz="half" idx="10"/>
          </p:nvPr>
        </p:nvSpPr>
        <p:spPr/>
        <p:txBody>
          <a:bodyPr/>
          <a:lstStyle/>
          <a:p>
            <a:fld id="{971651FA-F2B6-465B-B2F8-14B3CE981797}" type="datetime4">
              <a:rPr lang="en-US" smtClean="0"/>
              <a:t>September 3, 2020</a:t>
            </a:fld>
            <a:endParaRPr lang="en-US" dirty="0"/>
          </a:p>
        </p:txBody>
      </p:sp>
      <p:sp>
        <p:nvSpPr>
          <p:cNvPr id="3" name="Footer Placeholder 2">
            <a:extLst>
              <a:ext uri="{FF2B5EF4-FFF2-40B4-BE49-F238E27FC236}">
                <a16:creationId xmlns:a16="http://schemas.microsoft.com/office/drawing/2014/main" id="{03F6AC2A-0424-41D2-88FA-E6D83CBBC336}"/>
              </a:ext>
            </a:extLst>
          </p:cNvPr>
          <p:cNvSpPr>
            <a:spLocks noGrp="1"/>
          </p:cNvSpPr>
          <p:nvPr>
            <p:ph type="ftr" sz="quarter" idx="11"/>
          </p:nvPr>
        </p:nvSpPr>
        <p:spPr/>
        <p:txBody>
          <a:bodyPr/>
          <a:lstStyle/>
          <a:p>
            <a:r>
              <a:rPr lang="en-US" dirty="0"/>
              <a:t>PRIVILEGED and CONFIDENTIAL and/or ATTORNEY WORK PRODUCT</a:t>
            </a:r>
          </a:p>
        </p:txBody>
      </p:sp>
      <p:sp>
        <p:nvSpPr>
          <p:cNvPr id="4" name="Slide Number Placeholder 3">
            <a:extLst>
              <a:ext uri="{FF2B5EF4-FFF2-40B4-BE49-F238E27FC236}">
                <a16:creationId xmlns:a16="http://schemas.microsoft.com/office/drawing/2014/main" id="{F36D90D2-62CE-45B9-9290-3281067FDF79}"/>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27192560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lain White Conclusion Slid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solidFill>
                  <a:schemeClr val="bg1"/>
                </a:solidFill>
              </a:defRPr>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solidFill>
                  <a:schemeClr val="bg1"/>
                </a:solidFill>
              </a:defRPr>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lvl1pPr>
          </a:lstStyle>
          <a:p>
            <a:endParaRPr lang="en-US" dirty="0"/>
          </a:p>
        </p:txBody>
      </p:sp>
    </p:spTree>
    <p:extLst>
      <p:ext uri="{BB962C8B-B14F-4D97-AF65-F5344CB8AC3E}">
        <p14:creationId xmlns:p14="http://schemas.microsoft.com/office/powerpoint/2010/main" val="1880501984"/>
      </p:ext>
    </p:extLst>
  </p:cSld>
  <p:clrMapOvr>
    <a:overrideClrMapping bg1="dk1" tx1="lt1" bg2="dk2" tx2="lt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lain Red Conclusion Slide">
    <p:bg>
      <p:bgPr>
        <a:solidFill>
          <a:srgbClr val="E7143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lvl1pPr>
          </a:lstStyle>
          <a:p>
            <a:endParaRPr lang="en-US" dirty="0"/>
          </a:p>
        </p:txBody>
      </p:sp>
    </p:spTree>
    <p:extLst>
      <p:ext uri="{BB962C8B-B14F-4D97-AF65-F5344CB8AC3E}">
        <p14:creationId xmlns:p14="http://schemas.microsoft.com/office/powerpoint/2010/main" val="1750507906"/>
      </p:ext>
    </p:extLst>
  </p:cSld>
  <p:clrMapOvr>
    <a:overrideClrMapping bg1="dk1" tx1="lt1" bg2="dk2" tx2="lt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arketing Use Only Dynamic Red Title Slide">
    <p:bg>
      <p:bgPr>
        <a:solidFill>
          <a:srgbClr val="E7143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7C88C51-3642-49A5-AAF1-FD96ECD04D28}"/>
              </a:ext>
            </a:extLst>
          </p:cNvPr>
          <p:cNvSpPr>
            <a:spLocks noGrp="1"/>
          </p:cNvSpPr>
          <p:nvPr>
            <p:ph type="pic" sz="quarter" idx="22"/>
          </p:nvPr>
        </p:nvSpPr>
        <p:spPr>
          <a:xfrm>
            <a:off x="-109538" y="-48490"/>
            <a:ext cx="12411076" cy="6954981"/>
          </a:xfrm>
        </p:spPr>
        <p:txBody>
          <a:bodyPr>
            <a:normAutofit/>
          </a:bodyPr>
          <a:lstStyle>
            <a:lvl1pPr marL="0" indent="0">
              <a:buNone/>
              <a:defRPr sz="1200"/>
            </a:lvl1pPr>
          </a:lstStyle>
          <a:p>
            <a:r>
              <a:rPr lang="en-US" dirty="0"/>
              <a:t>Click icon to add picture</a:t>
            </a:r>
          </a:p>
        </p:txBody>
      </p:sp>
      <p:pic>
        <p:nvPicPr>
          <p:cNvPr id="20" name="Picture 19">
            <a:extLst>
              <a:ext uri="{FF2B5EF4-FFF2-40B4-BE49-F238E27FC236}">
                <a16:creationId xmlns:a16="http://schemas.microsoft.com/office/drawing/2014/main" id="{B891B518-4F55-4166-888C-492006813F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1" name="Picture Placeholder 40">
            <a:extLst>
              <a:ext uri="{FF2B5EF4-FFF2-40B4-BE49-F238E27FC236}">
                <a16:creationId xmlns:a16="http://schemas.microsoft.com/office/drawing/2014/main" id="{732D63EA-6071-4994-9E7B-30C841CB14B3}"/>
              </a:ext>
            </a:extLst>
          </p:cNvPr>
          <p:cNvSpPr>
            <a:spLocks noGrp="1"/>
          </p:cNvSpPr>
          <p:nvPr>
            <p:ph type="pic" sz="quarter" idx="18" hasCustomPrompt="1"/>
          </p:nvPr>
        </p:nvSpPr>
        <p:spPr>
          <a:xfrm>
            <a:off x="10000385" y="656574"/>
            <a:ext cx="4617155" cy="4713113"/>
          </a:xfrm>
          <a:custGeom>
            <a:avLst/>
            <a:gdLst>
              <a:gd name="connsiteX0" fmla="*/ 0 w 3462866"/>
              <a:gd name="connsiteY0" fmla="*/ 0 h 3534835"/>
              <a:gd name="connsiteX1" fmla="*/ 3462866 w 3462866"/>
              <a:gd name="connsiteY1" fmla="*/ 0 h 3534835"/>
              <a:gd name="connsiteX2" fmla="*/ 3462866 w 3462866"/>
              <a:gd name="connsiteY2" fmla="*/ 3 h 3534835"/>
              <a:gd name="connsiteX3" fmla="*/ 2338613 w 3462866"/>
              <a:gd name="connsiteY3" fmla="*/ 3534835 h 3534835"/>
              <a:gd name="connsiteX4" fmla="*/ 1124254 w 3462866"/>
              <a:gd name="connsiteY4" fmla="*/ 3534835 h 35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866" h="3534835">
                <a:moveTo>
                  <a:pt x="0" y="0"/>
                </a:moveTo>
                <a:lnTo>
                  <a:pt x="3462866" y="0"/>
                </a:lnTo>
                <a:lnTo>
                  <a:pt x="3462866" y="3"/>
                </a:lnTo>
                <a:lnTo>
                  <a:pt x="2338613" y="3534835"/>
                </a:lnTo>
                <a:lnTo>
                  <a:pt x="1124254" y="3534835"/>
                </a:lnTo>
                <a:close/>
              </a:path>
            </a:pathLst>
          </a:custGeom>
          <a:solidFill>
            <a:srgbClr val="491840"/>
          </a:solidFill>
        </p:spPr>
        <p:txBody>
          <a:bodyPr wrap="square">
            <a:noAutofit/>
          </a:bodyPr>
          <a:lstStyle>
            <a:lvl1pPr marL="0" indent="0">
              <a:buFontTx/>
              <a:buNone/>
              <a:defRPr sz="2133"/>
            </a:lvl1pPr>
          </a:lstStyle>
          <a:p>
            <a:r>
              <a:rPr lang="en-US" dirty="0"/>
              <a:t>Insert Pillar Picture</a:t>
            </a:r>
          </a:p>
        </p:txBody>
      </p:sp>
      <p:sp>
        <p:nvSpPr>
          <p:cNvPr id="12" name="Text Placeholder 15">
            <a:extLst>
              <a:ext uri="{FF2B5EF4-FFF2-40B4-BE49-F238E27FC236}">
                <a16:creationId xmlns:a16="http://schemas.microsoft.com/office/drawing/2014/main" id="{5BCBA1AF-0217-439B-B579-93337E425AE1}"/>
              </a:ext>
            </a:extLst>
          </p:cNvPr>
          <p:cNvSpPr>
            <a:spLocks noGrp="1"/>
          </p:cNvSpPr>
          <p:nvPr>
            <p:ph type="body" sz="quarter" idx="17" hasCustomPrompt="1"/>
          </p:nvPr>
        </p:nvSpPr>
        <p:spPr>
          <a:xfrm>
            <a:off x="919310" y="1681976"/>
            <a:ext cx="9144000" cy="361243"/>
          </a:xfrm>
        </p:spPr>
        <p:txBody>
          <a:bodyPr wrap="none" tIns="9144">
            <a:noAutofit/>
          </a:bodyPr>
          <a:lstStyle>
            <a:lvl1pPr marL="0" indent="0" algn="l">
              <a:spcBef>
                <a:spcPts val="0"/>
              </a:spcBef>
              <a:spcAft>
                <a:spcPts val="711"/>
              </a:spcAft>
              <a:buNone/>
              <a:defRPr sz="1100" b="1" i="0" cap="all" spc="93" baseline="0">
                <a:solidFill>
                  <a:srgbClr val="491840"/>
                </a:solidFill>
              </a:defRPr>
            </a:lvl1pPr>
            <a:lvl2pPr marL="355582" indent="0">
              <a:spcBef>
                <a:spcPts val="1067"/>
              </a:spcBef>
              <a:buNone/>
              <a:defRPr sz="2133">
                <a:solidFill>
                  <a:srgbClr val="3F5C6C"/>
                </a:solidFill>
              </a:defRPr>
            </a:lvl2pPr>
            <a:lvl3pPr marL="812760" indent="0">
              <a:spcBef>
                <a:spcPts val="1067"/>
              </a:spcBef>
              <a:buNone/>
              <a:defRPr sz="2133">
                <a:solidFill>
                  <a:srgbClr val="3F5C6C"/>
                </a:solidFill>
              </a:defRPr>
            </a:lvl3pPr>
            <a:lvl4pPr marL="1114723" indent="0">
              <a:spcBef>
                <a:spcPts val="1067"/>
              </a:spcBef>
              <a:buNone/>
              <a:defRPr sz="2133">
                <a:solidFill>
                  <a:srgbClr val="3F5C6C"/>
                </a:solidFill>
              </a:defRPr>
            </a:lvl4pPr>
            <a:lvl5pPr marL="1425150" indent="0">
              <a:spcBef>
                <a:spcPts val="1067"/>
              </a:spcBef>
              <a:buNone/>
              <a:defRPr sz="2133">
                <a:solidFill>
                  <a:srgbClr val="3F5C6C"/>
                </a:solidFill>
              </a:defRPr>
            </a:lvl5pPr>
          </a:lstStyle>
          <a:p>
            <a:pPr lvl="0"/>
            <a:r>
              <a:rPr lang="en-US" dirty="0"/>
              <a:t>Click to add Introduction Text</a:t>
            </a:r>
          </a:p>
        </p:txBody>
      </p:sp>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7141958"/>
      </p:ext>
    </p:extLst>
  </p:cSld>
  <p:clrMapOvr>
    <a:overrideClrMapping bg1="dk1" tx1="lt1" bg2="dk2" tx2="lt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arketing Use Only Dynamic Purple Title Slide">
    <p:bg>
      <p:bgPr>
        <a:solidFill>
          <a:srgbClr val="491840"/>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0B9829D4-525A-C549-98F3-972C7CA500D2}"/>
              </a:ext>
            </a:extLst>
          </p:cNvPr>
          <p:cNvSpPr>
            <a:spLocks noGrp="1"/>
          </p:cNvSpPr>
          <p:nvPr>
            <p:ph type="body" sz="quarter" idx="17" hasCustomPrompt="1"/>
          </p:nvPr>
        </p:nvSpPr>
        <p:spPr>
          <a:xfrm>
            <a:off x="919310" y="1681976"/>
            <a:ext cx="9144000" cy="361243"/>
          </a:xfrm>
        </p:spPr>
        <p:txBody>
          <a:bodyPr wrap="none" tIns="9144">
            <a:noAutofit/>
          </a:bodyPr>
          <a:lstStyle>
            <a:lvl1pPr marL="0" indent="0" algn="l">
              <a:spcBef>
                <a:spcPts val="0"/>
              </a:spcBef>
              <a:spcAft>
                <a:spcPts val="711"/>
              </a:spcAft>
              <a:buNone/>
              <a:defRPr sz="1100" b="1" i="0" cap="all" spc="93" baseline="0">
                <a:solidFill>
                  <a:srgbClr val="E71435"/>
                </a:solidFill>
              </a:defRPr>
            </a:lvl1pPr>
            <a:lvl2pPr marL="355582" indent="0">
              <a:spcBef>
                <a:spcPts val="1067"/>
              </a:spcBef>
              <a:buNone/>
              <a:defRPr sz="2133">
                <a:solidFill>
                  <a:srgbClr val="3F5C6C"/>
                </a:solidFill>
              </a:defRPr>
            </a:lvl2pPr>
            <a:lvl3pPr marL="812760" indent="0">
              <a:spcBef>
                <a:spcPts val="1067"/>
              </a:spcBef>
              <a:buNone/>
              <a:defRPr sz="2133">
                <a:solidFill>
                  <a:srgbClr val="3F5C6C"/>
                </a:solidFill>
              </a:defRPr>
            </a:lvl3pPr>
            <a:lvl4pPr marL="1114723" indent="0">
              <a:spcBef>
                <a:spcPts val="1067"/>
              </a:spcBef>
              <a:buNone/>
              <a:defRPr sz="2133">
                <a:solidFill>
                  <a:srgbClr val="3F5C6C"/>
                </a:solidFill>
              </a:defRPr>
            </a:lvl4pPr>
            <a:lvl5pPr marL="1425150" indent="0">
              <a:spcBef>
                <a:spcPts val="1067"/>
              </a:spcBef>
              <a:buNone/>
              <a:defRPr sz="2133">
                <a:solidFill>
                  <a:srgbClr val="3F5C6C"/>
                </a:solidFill>
              </a:defRPr>
            </a:lvl5pPr>
          </a:lstStyle>
          <a:p>
            <a:pPr lvl="0"/>
            <a:r>
              <a:rPr lang="en-US" dirty="0"/>
              <a:t>Click to add Introduction Text</a:t>
            </a:r>
          </a:p>
        </p:txBody>
      </p:sp>
      <p:pic>
        <p:nvPicPr>
          <p:cNvPr id="20" name="Picture 19">
            <a:extLst>
              <a:ext uri="{FF2B5EF4-FFF2-40B4-BE49-F238E27FC236}">
                <a16:creationId xmlns:a16="http://schemas.microsoft.com/office/drawing/2014/main" id="{B891B518-4F55-4166-888C-492006813F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3" name="Picture 12">
            <a:extLst>
              <a:ext uri="{FF2B5EF4-FFF2-40B4-BE49-F238E27FC236}">
                <a16:creationId xmlns:a16="http://schemas.microsoft.com/office/drawing/2014/main" id="{70959BD4-DBB1-42A3-9FB9-1AA9431C98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1" name="Picture Placeholder 40">
            <a:extLst>
              <a:ext uri="{FF2B5EF4-FFF2-40B4-BE49-F238E27FC236}">
                <a16:creationId xmlns:a16="http://schemas.microsoft.com/office/drawing/2014/main" id="{3DA94615-2BCF-4FEF-A891-7CB25A4FFCBF}"/>
              </a:ext>
            </a:extLst>
          </p:cNvPr>
          <p:cNvSpPr>
            <a:spLocks noGrp="1"/>
          </p:cNvSpPr>
          <p:nvPr>
            <p:ph type="pic" sz="quarter" idx="18" hasCustomPrompt="1"/>
          </p:nvPr>
        </p:nvSpPr>
        <p:spPr>
          <a:xfrm>
            <a:off x="9971694" y="632476"/>
            <a:ext cx="4617155" cy="4713113"/>
          </a:xfrm>
          <a:custGeom>
            <a:avLst/>
            <a:gdLst>
              <a:gd name="connsiteX0" fmla="*/ 0 w 3462866"/>
              <a:gd name="connsiteY0" fmla="*/ 0 h 3534835"/>
              <a:gd name="connsiteX1" fmla="*/ 3462866 w 3462866"/>
              <a:gd name="connsiteY1" fmla="*/ 0 h 3534835"/>
              <a:gd name="connsiteX2" fmla="*/ 3462866 w 3462866"/>
              <a:gd name="connsiteY2" fmla="*/ 3 h 3534835"/>
              <a:gd name="connsiteX3" fmla="*/ 2338613 w 3462866"/>
              <a:gd name="connsiteY3" fmla="*/ 3534835 h 3534835"/>
              <a:gd name="connsiteX4" fmla="*/ 1124254 w 3462866"/>
              <a:gd name="connsiteY4" fmla="*/ 3534835 h 35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866" h="3534835">
                <a:moveTo>
                  <a:pt x="0" y="0"/>
                </a:moveTo>
                <a:lnTo>
                  <a:pt x="3462866" y="0"/>
                </a:lnTo>
                <a:lnTo>
                  <a:pt x="3462866" y="3"/>
                </a:lnTo>
                <a:lnTo>
                  <a:pt x="2338613" y="3534835"/>
                </a:lnTo>
                <a:lnTo>
                  <a:pt x="1124254" y="3534835"/>
                </a:lnTo>
                <a:close/>
              </a:path>
            </a:pathLst>
          </a:custGeom>
          <a:solidFill>
            <a:srgbClr val="E71435"/>
          </a:solidFill>
        </p:spPr>
        <p:txBody>
          <a:bodyPr wrap="square">
            <a:noAutofit/>
          </a:bodyPr>
          <a:lstStyle>
            <a:lvl1pPr marL="0" indent="0">
              <a:buFontTx/>
              <a:buNone/>
              <a:defRPr sz="2133"/>
            </a:lvl1pPr>
          </a:lstStyle>
          <a:p>
            <a:r>
              <a:rPr lang="en-US" dirty="0"/>
              <a:t>Insert Pillar Picture</a:t>
            </a:r>
          </a:p>
        </p:txBody>
      </p:sp>
      <p:sp>
        <p:nvSpPr>
          <p:cNvPr id="4" name="Picture Placeholder 3">
            <a:extLst>
              <a:ext uri="{FF2B5EF4-FFF2-40B4-BE49-F238E27FC236}">
                <a16:creationId xmlns:a16="http://schemas.microsoft.com/office/drawing/2014/main" id="{A7C88C51-3642-49A5-AAF1-FD96ECD04D28}"/>
              </a:ext>
            </a:extLst>
          </p:cNvPr>
          <p:cNvSpPr>
            <a:spLocks noGrp="1"/>
          </p:cNvSpPr>
          <p:nvPr>
            <p:ph type="pic" sz="quarter" idx="22"/>
          </p:nvPr>
        </p:nvSpPr>
        <p:spPr>
          <a:xfrm>
            <a:off x="-109538" y="-76200"/>
            <a:ext cx="12411076" cy="6978071"/>
          </a:xfrm>
        </p:spPr>
        <p:txBody>
          <a:bodyPr>
            <a:normAutofit/>
          </a:bodyPr>
          <a:lstStyle>
            <a:lvl1pPr marL="0" indent="0">
              <a:buNone/>
              <a:defRPr sz="1200"/>
            </a:lvl1pPr>
          </a:lstStyle>
          <a:p>
            <a:r>
              <a:rPr lang="en-US" dirty="0"/>
              <a:t>Click icon to add picture</a:t>
            </a:r>
          </a:p>
        </p:txBody>
      </p:sp>
      <p:sp>
        <p:nvSpPr>
          <p:cNvPr id="12" name="Title 1">
            <a:extLst>
              <a:ext uri="{FF2B5EF4-FFF2-40B4-BE49-F238E27FC236}">
                <a16:creationId xmlns:a16="http://schemas.microsoft.com/office/drawing/2014/main" id="{97737E2D-31EE-4C86-96AB-D8F1AC424932}"/>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14" name="Text Placeholder 14">
            <a:extLst>
              <a:ext uri="{FF2B5EF4-FFF2-40B4-BE49-F238E27FC236}">
                <a16:creationId xmlns:a16="http://schemas.microsoft.com/office/drawing/2014/main" id="{BFD9343D-3EF7-43EE-9978-39B9641A78CF}"/>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5" name="Subtitle 2">
            <a:extLst>
              <a:ext uri="{FF2B5EF4-FFF2-40B4-BE49-F238E27FC236}">
                <a16:creationId xmlns:a16="http://schemas.microsoft.com/office/drawing/2014/main" id="{0D27E466-DF8A-4DD4-924A-4C1383A8CA13}"/>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53504416"/>
      </p:ext>
    </p:extLst>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F58FA-931B-46DF-B030-053F014F00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29"/>
          <a:stretch/>
        </p:blipFill>
        <p:spPr>
          <a:xfrm>
            <a:off x="10166877" y="1795754"/>
            <a:ext cx="2025123"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9169446"/>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September 3,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42233506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September 3,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
        <p:nvSpPr>
          <p:cNvPr id="7" name="Rectangle 6">
            <a:extLst>
              <a:ext uri="{FF2B5EF4-FFF2-40B4-BE49-F238E27FC236}">
                <a16:creationId xmlns:a16="http://schemas.microsoft.com/office/drawing/2014/main" id="{10B85A18-A2C8-4549-B0CB-EAB36E85DD07}"/>
              </a:ext>
            </a:extLst>
          </p:cNvPr>
          <p:cNvSpPr/>
          <p:nvPr userDrawn="1"/>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27494F01-A71B-4E60-B0E3-28BA0A4F3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spTree>
    <p:extLst>
      <p:ext uri="{BB962C8B-B14F-4D97-AF65-F5344CB8AC3E}">
        <p14:creationId xmlns:p14="http://schemas.microsoft.com/office/powerpoint/2010/main" val="16064058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dirty="0"/>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September 3,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pic>
        <p:nvPicPr>
          <p:cNvPr id="8" name="Picture 7">
            <a:extLst>
              <a:ext uri="{FF2B5EF4-FFF2-40B4-BE49-F238E27FC236}">
                <a16:creationId xmlns:a16="http://schemas.microsoft.com/office/drawing/2014/main" id="{27494F01-A71B-4E60-B0E3-28BA0A4F3B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8735" y="106680"/>
            <a:ext cx="1226217" cy="274320"/>
          </a:xfrm>
          <a:prstGeom prst="rect">
            <a:avLst/>
          </a:prstGeom>
        </p:spPr>
      </p:pic>
    </p:spTree>
    <p:extLst>
      <p:ext uri="{BB962C8B-B14F-4D97-AF65-F5344CB8AC3E}">
        <p14:creationId xmlns:p14="http://schemas.microsoft.com/office/powerpoint/2010/main" val="41190301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A559-7910-47A0-9614-3AD674956DF0}"/>
              </a:ext>
            </a:extLst>
          </p:cNvPr>
          <p:cNvSpPr>
            <a:spLocks noGrp="1"/>
          </p:cNvSpPr>
          <p:nvPr>
            <p:ph type="title"/>
          </p:nvPr>
        </p:nvSpPr>
        <p:spPr>
          <a:xfrm>
            <a:off x="831850" y="1709738"/>
            <a:ext cx="10515600" cy="2852737"/>
          </a:xfrm>
        </p:spPr>
        <p:txBody>
          <a:bodyPr anchor="b">
            <a:normAutofit/>
          </a:bodyPr>
          <a:lstStyle>
            <a:lvl1pPr>
              <a:defRPr sz="2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518DC5-F0F2-460E-AC75-603881174A8F}"/>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1654B-6155-43D8-B609-03CF75161DD2}"/>
              </a:ext>
            </a:extLst>
          </p:cNvPr>
          <p:cNvSpPr>
            <a:spLocks noGrp="1"/>
          </p:cNvSpPr>
          <p:nvPr>
            <p:ph type="dt" sz="half" idx="10"/>
          </p:nvPr>
        </p:nvSpPr>
        <p:spPr/>
        <p:txBody>
          <a:bodyPr/>
          <a:lstStyle/>
          <a:p>
            <a:fld id="{58F05B79-6083-4E27-B29D-CB1CF82EBE3C}" type="datetime4">
              <a:rPr lang="en-US" smtClean="0"/>
              <a:t>September 3, 2020</a:t>
            </a:fld>
            <a:endParaRPr lang="en-US" dirty="0"/>
          </a:p>
        </p:txBody>
      </p:sp>
      <p:sp>
        <p:nvSpPr>
          <p:cNvPr id="5" name="Footer Placeholder 4">
            <a:extLst>
              <a:ext uri="{FF2B5EF4-FFF2-40B4-BE49-F238E27FC236}">
                <a16:creationId xmlns:a16="http://schemas.microsoft.com/office/drawing/2014/main" id="{A8D6D407-8CB2-4F98-B75D-66ED5B02F275}"/>
              </a:ext>
            </a:extLst>
          </p:cNvPr>
          <p:cNvSpPr>
            <a:spLocks noGrp="1"/>
          </p:cNvSpPr>
          <p:nvPr>
            <p:ph type="ftr" sz="quarter" idx="11"/>
          </p:nvPr>
        </p:nvSpPr>
        <p:spPr/>
        <p:txBody>
          <a:body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CB7557BE-20A2-434B-AAF8-40FA12C1242D}"/>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31146774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FA6E-F192-4775-81F0-8CFA7E288B3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7BB13C-E903-4AFA-8793-E935FAA4DC12}"/>
              </a:ext>
            </a:extLst>
          </p:cNvPr>
          <p:cNvSpPr>
            <a:spLocks noGrp="1"/>
          </p:cNvSpPr>
          <p:nvPr>
            <p:ph sz="half" idx="1"/>
          </p:nvPr>
        </p:nvSpPr>
        <p:spPr>
          <a:xfrm>
            <a:off x="64546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072BD19-4977-4827-854B-81FA5EF8A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9289CF-A634-4368-AC5B-AC184229BA6A}"/>
              </a:ext>
            </a:extLst>
          </p:cNvPr>
          <p:cNvSpPr>
            <a:spLocks noGrp="1"/>
          </p:cNvSpPr>
          <p:nvPr>
            <p:ph type="dt" sz="half" idx="10"/>
          </p:nvPr>
        </p:nvSpPr>
        <p:spPr/>
        <p:txBody>
          <a:bodyPr/>
          <a:lstStyle/>
          <a:p>
            <a:fld id="{8821BDA4-C466-4120-A857-8D2D87B93D5E}" type="datetime4">
              <a:rPr lang="en-US" smtClean="0"/>
              <a:t>September 3, 2020</a:t>
            </a:fld>
            <a:endParaRPr lang="en-US" dirty="0"/>
          </a:p>
        </p:txBody>
      </p:sp>
      <p:sp>
        <p:nvSpPr>
          <p:cNvPr id="6" name="Footer Placeholder 5">
            <a:extLst>
              <a:ext uri="{FF2B5EF4-FFF2-40B4-BE49-F238E27FC236}">
                <a16:creationId xmlns:a16="http://schemas.microsoft.com/office/drawing/2014/main" id="{A2590C84-2E52-4CAC-83EA-2EFAE5CEF89B}"/>
              </a:ext>
            </a:extLst>
          </p:cNvPr>
          <p:cNvSpPr>
            <a:spLocks noGrp="1"/>
          </p:cNvSpPr>
          <p:nvPr>
            <p:ph type="ftr" sz="quarter" idx="11"/>
          </p:nvPr>
        </p:nvSpPr>
        <p:spPr/>
        <p:txBody>
          <a:bodyPr/>
          <a:lstStyle/>
          <a:p>
            <a:r>
              <a:rPr lang="en-US" dirty="0"/>
              <a:t>PRIVILEGED and CONFIDENTIAL and/or ATTORNEY WORK PRODUCT</a:t>
            </a:r>
          </a:p>
        </p:txBody>
      </p:sp>
      <p:sp>
        <p:nvSpPr>
          <p:cNvPr id="7" name="Slide Number Placeholder 6">
            <a:extLst>
              <a:ext uri="{FF2B5EF4-FFF2-40B4-BE49-F238E27FC236}">
                <a16:creationId xmlns:a16="http://schemas.microsoft.com/office/drawing/2014/main" id="{72966C33-1F7F-41F9-94B3-056270E52C54}"/>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30853505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FBCB-40CC-4116-9FE1-26685E9D6B17}"/>
              </a:ext>
            </a:extLst>
          </p:cNvPr>
          <p:cNvSpPr>
            <a:spLocks noGrp="1"/>
          </p:cNvSpPr>
          <p:nvPr>
            <p:ph type="title"/>
          </p:nvPr>
        </p:nvSpPr>
        <p:spPr>
          <a:xfrm>
            <a:off x="627530" y="457200"/>
            <a:ext cx="10515600" cy="123348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F2A3E2-0AFD-4D9A-9E4A-556181AB5C51}"/>
              </a:ext>
            </a:extLst>
          </p:cNvPr>
          <p:cNvSpPr>
            <a:spLocks noGrp="1"/>
          </p:cNvSpPr>
          <p:nvPr>
            <p:ph type="body" idx="1"/>
          </p:nvPr>
        </p:nvSpPr>
        <p:spPr>
          <a:xfrm>
            <a:off x="62753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385C3-A663-4A62-95B9-DF34A680AD4B}"/>
              </a:ext>
            </a:extLst>
          </p:cNvPr>
          <p:cNvSpPr>
            <a:spLocks noGrp="1"/>
          </p:cNvSpPr>
          <p:nvPr>
            <p:ph sz="half" idx="2"/>
          </p:nvPr>
        </p:nvSpPr>
        <p:spPr>
          <a:xfrm>
            <a:off x="62753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6EC9-5352-469E-AFA9-C63737198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026B-FA03-4F9E-84E0-8236BBCCC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FB64-0AC5-446D-90FD-920BD3111F25}"/>
              </a:ext>
            </a:extLst>
          </p:cNvPr>
          <p:cNvSpPr>
            <a:spLocks noGrp="1"/>
          </p:cNvSpPr>
          <p:nvPr>
            <p:ph type="dt" sz="half" idx="10"/>
          </p:nvPr>
        </p:nvSpPr>
        <p:spPr/>
        <p:txBody>
          <a:bodyPr/>
          <a:lstStyle/>
          <a:p>
            <a:fld id="{8AB12A63-F229-4D83-A02B-09E944E8C1DF}" type="datetime4">
              <a:rPr lang="en-US" smtClean="0"/>
              <a:t>September 3, 2020</a:t>
            </a:fld>
            <a:endParaRPr lang="en-US" dirty="0"/>
          </a:p>
        </p:txBody>
      </p:sp>
      <p:sp>
        <p:nvSpPr>
          <p:cNvPr id="8" name="Footer Placeholder 7">
            <a:extLst>
              <a:ext uri="{FF2B5EF4-FFF2-40B4-BE49-F238E27FC236}">
                <a16:creationId xmlns:a16="http://schemas.microsoft.com/office/drawing/2014/main" id="{C08A6288-FC53-4365-87EE-52887830DFEA}"/>
              </a:ext>
            </a:extLst>
          </p:cNvPr>
          <p:cNvSpPr>
            <a:spLocks noGrp="1"/>
          </p:cNvSpPr>
          <p:nvPr>
            <p:ph type="ftr" sz="quarter" idx="11"/>
          </p:nvPr>
        </p:nvSpPr>
        <p:spPr/>
        <p:txBody>
          <a:bodyPr/>
          <a:lstStyle/>
          <a:p>
            <a:r>
              <a:rPr lang="en-US" dirty="0"/>
              <a:t>PRIVILEGED and CONFIDENTIAL and/or ATTORNEY WORK PRODUCT</a:t>
            </a:r>
          </a:p>
        </p:txBody>
      </p:sp>
      <p:sp>
        <p:nvSpPr>
          <p:cNvPr id="9" name="Slide Number Placeholder 8">
            <a:extLst>
              <a:ext uri="{FF2B5EF4-FFF2-40B4-BE49-F238E27FC236}">
                <a16:creationId xmlns:a16="http://schemas.microsoft.com/office/drawing/2014/main" id="{2ABF11EA-EE40-4ECF-83A8-1B289D1B7A76}"/>
              </a:ext>
            </a:extLst>
          </p:cNvPr>
          <p:cNvSpPr>
            <a:spLocks noGrp="1"/>
          </p:cNvSpPr>
          <p:nvPr>
            <p:ph type="sldNum" sz="quarter" idx="12"/>
          </p:nvPr>
        </p:nvSpPr>
        <p:spPr/>
        <p:txBody>
          <a:bodyPr/>
          <a:lstStyle/>
          <a:p>
            <a:fld id="{5ACCCE96-6DA8-419A-8EEC-DC24A2139EB8}" type="slidenum">
              <a:rPr lang="en-US" smtClean="0"/>
              <a:t>‹#›</a:t>
            </a:fld>
            <a:endParaRPr lang="en-US" dirty="0"/>
          </a:p>
        </p:txBody>
      </p:sp>
    </p:spTree>
    <p:extLst>
      <p:ext uri="{BB962C8B-B14F-4D97-AF65-F5344CB8AC3E}">
        <p14:creationId xmlns:p14="http://schemas.microsoft.com/office/powerpoint/2010/main" val="7467997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B020DABC-889E-4A96-969B-461A52C03CF8}" type="datetime4">
              <a:rPr lang="en-US" smtClean="0"/>
              <a:t>September 3, 2020</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
        <p:nvSpPr>
          <p:cNvPr id="7" name="Rectangle 6">
            <a:extLst>
              <a:ext uri="{FF2B5EF4-FFF2-40B4-BE49-F238E27FC236}">
                <a16:creationId xmlns:a16="http://schemas.microsoft.com/office/drawing/2014/main" id="{4D4455F8-B22E-4BE0-9571-A10BF00CF94C}"/>
              </a:ext>
            </a:extLst>
          </p:cNvPr>
          <p:cNvSpPr/>
          <p:nvPr userDrawn="1"/>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CA9EE776-D946-4DF6-A6EC-52E6077E44B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pic>
        <p:nvPicPr>
          <p:cNvPr id="10" name="Picture 9">
            <a:extLst>
              <a:ext uri="{FF2B5EF4-FFF2-40B4-BE49-F238E27FC236}">
                <a16:creationId xmlns:a16="http://schemas.microsoft.com/office/drawing/2014/main" id="{E7AD460F-4E08-4236-BEB0-3F32099B09D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07648" y="6035040"/>
            <a:ext cx="1284352" cy="822960"/>
          </a:xfrm>
          <a:prstGeom prst="rect">
            <a:avLst/>
          </a:prstGeom>
        </p:spPr>
      </p:pic>
    </p:spTree>
    <p:extLst>
      <p:ext uri="{BB962C8B-B14F-4D97-AF65-F5344CB8AC3E}">
        <p14:creationId xmlns:p14="http://schemas.microsoft.com/office/powerpoint/2010/main" val="379311006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2" r:id="rId3"/>
    <p:sldLayoutId id="2147483650" r:id="rId4"/>
    <p:sldLayoutId id="2147483689" r:id="rId5"/>
    <p:sldLayoutId id="2147483690" r:id="rId6"/>
    <p:sldLayoutId id="2147483651" r:id="rId7"/>
    <p:sldLayoutId id="2147483652" r:id="rId8"/>
    <p:sldLayoutId id="2147483653" r:id="rId9"/>
    <p:sldLayoutId id="2147483654" r:id="rId10"/>
    <p:sldLayoutId id="2147483655" r:id="rId11"/>
    <p:sldLayoutId id="2147483688" r:id="rId12"/>
    <p:sldLayoutId id="2147483685" r:id="rId13"/>
  </p:sldLayoutIdLst>
  <p:transition/>
  <p:hf hdr="0"/>
  <p:txStyles>
    <p:titleStyle>
      <a:lvl1pPr algn="l" defTabSz="914400" rtl="0" eaLnBrk="1" latinLnBrk="0" hangingPunct="1">
        <a:lnSpc>
          <a:spcPct val="90000"/>
        </a:lnSpc>
        <a:spcBef>
          <a:spcPct val="0"/>
        </a:spcBef>
        <a:buNone/>
        <a:defRPr sz="34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929B120A-0006-4882-A890-FE863FC5BB71}" type="datetime4">
              <a:rPr lang="en-US" smtClean="0"/>
              <a:t>September 3, 2020</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Tree>
    <p:extLst>
      <p:ext uri="{BB962C8B-B14F-4D97-AF65-F5344CB8AC3E}">
        <p14:creationId xmlns:p14="http://schemas.microsoft.com/office/powerpoint/2010/main" val="3089210768"/>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87" r:id="rId10"/>
    <p:sldLayoutId id="2147483686" r:id="rId11"/>
  </p:sldLayoutIdLst>
  <p:transition/>
  <p:hf hdr="0"/>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A9D9A1B4-ACCA-4940-AB61-48A51DD11F64}" type="datetime4">
              <a:rPr lang="en-US" smtClean="0"/>
              <a:t>September 3, 2020</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
        <p:nvSpPr>
          <p:cNvPr id="7" name="Rectangle 6">
            <a:extLst>
              <a:ext uri="{FF2B5EF4-FFF2-40B4-BE49-F238E27FC236}">
                <a16:creationId xmlns:a16="http://schemas.microsoft.com/office/drawing/2014/main" id="{4D4455F8-B22E-4BE0-9571-A10BF00CF94C}"/>
              </a:ext>
            </a:extLst>
          </p:cNvPr>
          <p:cNvSpPr/>
          <p:nvPr userDrawn="1"/>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CA9EE776-D946-4DF6-A6EC-52E6077E44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pic>
        <p:nvPicPr>
          <p:cNvPr id="10" name="Picture 9">
            <a:extLst>
              <a:ext uri="{FF2B5EF4-FFF2-40B4-BE49-F238E27FC236}">
                <a16:creationId xmlns:a16="http://schemas.microsoft.com/office/drawing/2014/main" id="{E7AD460F-4E08-4236-BEB0-3F32099B09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07648" y="6035040"/>
            <a:ext cx="1284352" cy="822960"/>
          </a:xfrm>
          <a:prstGeom prst="rect">
            <a:avLst/>
          </a:prstGeom>
        </p:spPr>
      </p:pic>
    </p:spTree>
    <p:extLst>
      <p:ext uri="{BB962C8B-B14F-4D97-AF65-F5344CB8AC3E}">
        <p14:creationId xmlns:p14="http://schemas.microsoft.com/office/powerpoint/2010/main" val="2746652940"/>
      </p:ext>
    </p:extLst>
  </p:cSld>
  <p:clrMap bg1="lt1" tx1="dk1" bg2="lt2" tx2="dk2" accent1="accent1" accent2="accent2" accent3="accent3" accent4="accent4" accent5="accent5" accent6="accent6" hlink="hlink" folHlink="folHlink"/>
  <p:sldLayoutIdLst>
    <p:sldLayoutId id="2147483684" r:id="rId1"/>
    <p:sldLayoutId id="2147483683" r:id="rId2"/>
  </p:sldLayoutIdLst>
  <p:transition/>
  <p:hf hdr="0"/>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A5B-D661-4C6E-A746-628925BB86DD}"/>
              </a:ext>
            </a:extLst>
          </p:cNvPr>
          <p:cNvSpPr>
            <a:spLocks noGrp="1"/>
          </p:cNvSpPr>
          <p:nvPr>
            <p:ph type="ctrTitle"/>
          </p:nvPr>
        </p:nvSpPr>
        <p:spPr>
          <a:xfrm>
            <a:off x="919310" y="2104481"/>
            <a:ext cx="9144000" cy="1629319"/>
          </a:xfrm>
        </p:spPr>
        <p:txBody>
          <a:bodyPr>
            <a:noAutofit/>
          </a:bodyPr>
          <a:lstStyle/>
          <a:p>
            <a:r>
              <a:rPr lang="en-US" sz="4000" dirty="0"/>
              <a:t>WITA Webinar: Aluminum Imports and Tariffs - The Business Interests and Impacts</a:t>
            </a:r>
          </a:p>
        </p:txBody>
      </p:sp>
      <p:sp>
        <p:nvSpPr>
          <p:cNvPr id="4" name="Subtitle 3">
            <a:extLst>
              <a:ext uri="{FF2B5EF4-FFF2-40B4-BE49-F238E27FC236}">
                <a16:creationId xmlns:a16="http://schemas.microsoft.com/office/drawing/2014/main" id="{0CE5862E-66A9-43DA-A398-0E31953E4EA6}"/>
              </a:ext>
            </a:extLst>
          </p:cNvPr>
          <p:cNvSpPr>
            <a:spLocks noGrp="1"/>
          </p:cNvSpPr>
          <p:nvPr>
            <p:ph type="subTitle" idx="1"/>
          </p:nvPr>
        </p:nvSpPr>
        <p:spPr/>
        <p:txBody>
          <a:bodyPr>
            <a:normAutofit fontScale="77500" lnSpcReduction="20000"/>
          </a:bodyPr>
          <a:lstStyle/>
          <a:p>
            <a:r>
              <a:rPr lang="en-US" dirty="0"/>
              <a:t>Robert E. DeFrancesco</a:t>
            </a:r>
          </a:p>
          <a:p>
            <a:r>
              <a:rPr lang="en-US" dirty="0"/>
              <a:t>Wiley Rein LLP</a:t>
            </a:r>
          </a:p>
          <a:p>
            <a:r>
              <a:rPr lang="en-US" dirty="0"/>
              <a:t>202.719.7473</a:t>
            </a:r>
          </a:p>
          <a:p>
            <a:r>
              <a:rPr lang="en-US" dirty="0" err="1"/>
              <a:t>rdefrancesco@wiley.law</a:t>
            </a:r>
            <a:endParaRPr lang="en-US" dirty="0"/>
          </a:p>
        </p:txBody>
      </p:sp>
    </p:spTree>
    <p:extLst>
      <p:ext uri="{BB962C8B-B14F-4D97-AF65-F5344CB8AC3E}">
        <p14:creationId xmlns:p14="http://schemas.microsoft.com/office/powerpoint/2010/main" val="6191191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005E8-C0F6-4654-A6AF-A0BE4E12EB8F}"/>
              </a:ext>
            </a:extLst>
          </p:cNvPr>
          <p:cNvSpPr>
            <a:spLocks noGrp="1"/>
          </p:cNvSpPr>
          <p:nvPr>
            <p:ph type="sldNum" sz="quarter" idx="12"/>
          </p:nvPr>
        </p:nvSpPr>
        <p:spPr/>
        <p:txBody>
          <a:bodyPr/>
          <a:lstStyle/>
          <a:p>
            <a:fld id="{5ACCCE96-6DA8-419A-8EEC-DC24A2139EB8}" type="slidenum">
              <a:rPr lang="en-US" smtClean="0"/>
              <a:t>2</a:t>
            </a:fld>
            <a:endParaRPr lang="en-US" dirty="0"/>
          </a:p>
        </p:txBody>
      </p:sp>
      <p:sp>
        <p:nvSpPr>
          <p:cNvPr id="3" name="Title 2">
            <a:extLst>
              <a:ext uri="{FF2B5EF4-FFF2-40B4-BE49-F238E27FC236}">
                <a16:creationId xmlns:a16="http://schemas.microsoft.com/office/drawing/2014/main" id="{35DD095C-7D82-493B-AE99-F1892BA6665E}"/>
              </a:ext>
            </a:extLst>
          </p:cNvPr>
          <p:cNvSpPr>
            <a:spLocks noGrp="1"/>
          </p:cNvSpPr>
          <p:nvPr>
            <p:ph type="title"/>
          </p:nvPr>
        </p:nvSpPr>
        <p:spPr/>
        <p:txBody>
          <a:bodyPr>
            <a:noAutofit/>
          </a:bodyPr>
          <a:lstStyle/>
          <a:p>
            <a:r>
              <a:rPr lang="en-US" sz="2800" dirty="0"/>
              <a:t>The Aluminum excess capacity crisis is a global problem driven by pervasive government intervention and subsidization</a:t>
            </a:r>
          </a:p>
        </p:txBody>
      </p:sp>
      <p:pic>
        <p:nvPicPr>
          <p:cNvPr id="7" name="Content Placeholder 6">
            <a:extLst>
              <a:ext uri="{FF2B5EF4-FFF2-40B4-BE49-F238E27FC236}">
                <a16:creationId xmlns:a16="http://schemas.microsoft.com/office/drawing/2014/main" id="{F37E7676-1F8F-4064-B9FA-6599EA54D5E2}"/>
              </a:ext>
            </a:extLst>
          </p:cNvPr>
          <p:cNvPicPr>
            <a:picLocks noGrp="1" noChangeAspect="1"/>
          </p:cNvPicPr>
          <p:nvPr>
            <p:ph idx="1"/>
          </p:nvPr>
        </p:nvPicPr>
        <p:blipFill>
          <a:blip r:embed="rId2"/>
          <a:stretch>
            <a:fillRect/>
          </a:stretch>
        </p:blipFill>
        <p:spPr>
          <a:xfrm>
            <a:off x="762000" y="1833978"/>
            <a:ext cx="10058400" cy="4334632"/>
          </a:xfrm>
          <a:prstGeom prst="rect">
            <a:avLst/>
          </a:prstGeom>
        </p:spPr>
      </p:pic>
      <p:sp>
        <p:nvSpPr>
          <p:cNvPr id="5" name="Date Placeholder 4">
            <a:extLst>
              <a:ext uri="{FF2B5EF4-FFF2-40B4-BE49-F238E27FC236}">
                <a16:creationId xmlns:a16="http://schemas.microsoft.com/office/drawing/2014/main" id="{66D353D4-D103-4464-9349-B31ADAED6797}"/>
              </a:ext>
            </a:extLst>
          </p:cNvPr>
          <p:cNvSpPr>
            <a:spLocks noGrp="1"/>
          </p:cNvSpPr>
          <p:nvPr>
            <p:ph type="dt" sz="half" idx="10"/>
          </p:nvPr>
        </p:nvSpPr>
        <p:spPr/>
        <p:txBody>
          <a:bodyPr/>
          <a:lstStyle/>
          <a:p>
            <a:fld id="{567B9D03-C972-41D5-A64B-4ACAC1CDAAB4}" type="datetime4">
              <a:rPr lang="en-US" smtClean="0"/>
              <a:t>September 3, 2020</a:t>
            </a:fld>
            <a:endParaRPr lang="en-US" dirty="0"/>
          </a:p>
        </p:txBody>
      </p:sp>
      <p:sp>
        <p:nvSpPr>
          <p:cNvPr id="6" name="Footer Placeholder 5">
            <a:extLst>
              <a:ext uri="{FF2B5EF4-FFF2-40B4-BE49-F238E27FC236}">
                <a16:creationId xmlns:a16="http://schemas.microsoft.com/office/drawing/2014/main" id="{5BEAFD14-CDF8-469F-BECB-7890CBC40EF9}"/>
              </a:ext>
            </a:extLst>
          </p:cNvPr>
          <p:cNvSpPr>
            <a:spLocks noGrp="1"/>
          </p:cNvSpPr>
          <p:nvPr>
            <p:ph type="ftr" sz="quarter" idx="11"/>
          </p:nvPr>
        </p:nvSpPr>
        <p:spPr/>
        <p:txBody>
          <a:bodyPr/>
          <a:lstStyle/>
          <a:p>
            <a:r>
              <a:rPr lang="en-US" dirty="0"/>
              <a:t>PRIVILEGED and CONFIDENTIAL and/or ATTORNEY WORK PRODUCT</a:t>
            </a:r>
          </a:p>
        </p:txBody>
      </p:sp>
    </p:spTree>
    <p:extLst>
      <p:ext uri="{BB962C8B-B14F-4D97-AF65-F5344CB8AC3E}">
        <p14:creationId xmlns:p14="http://schemas.microsoft.com/office/powerpoint/2010/main" val="39643267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BA8B37-1E8A-4753-887C-5E06D8089F18}"/>
              </a:ext>
            </a:extLst>
          </p:cNvPr>
          <p:cNvSpPr>
            <a:spLocks noGrp="1"/>
          </p:cNvSpPr>
          <p:nvPr>
            <p:ph type="sldNum" sz="quarter" idx="12"/>
          </p:nvPr>
        </p:nvSpPr>
        <p:spPr/>
        <p:txBody>
          <a:bodyPr/>
          <a:lstStyle/>
          <a:p>
            <a:fld id="{5ACCCE96-6DA8-419A-8EEC-DC24A2139EB8}" type="slidenum">
              <a:rPr lang="en-US" smtClean="0"/>
              <a:t>3</a:t>
            </a:fld>
            <a:endParaRPr lang="en-US" dirty="0"/>
          </a:p>
        </p:txBody>
      </p:sp>
      <p:sp>
        <p:nvSpPr>
          <p:cNvPr id="3" name="Title 2">
            <a:extLst>
              <a:ext uri="{FF2B5EF4-FFF2-40B4-BE49-F238E27FC236}">
                <a16:creationId xmlns:a16="http://schemas.microsoft.com/office/drawing/2014/main" id="{524E0336-F461-4D75-96E7-4B223B79E5AA}"/>
              </a:ext>
            </a:extLst>
          </p:cNvPr>
          <p:cNvSpPr>
            <a:spLocks noGrp="1"/>
          </p:cNvSpPr>
          <p:nvPr>
            <p:ph type="title"/>
          </p:nvPr>
        </p:nvSpPr>
        <p:spPr/>
        <p:txBody>
          <a:bodyPr>
            <a:noAutofit/>
          </a:bodyPr>
          <a:lstStyle/>
          <a:p>
            <a:r>
              <a:rPr lang="en-US" sz="2800" dirty="0"/>
              <a:t>The OECD illustrates that subsidizing countries expanded capacity at the expense of non-subsidizing countries</a:t>
            </a:r>
          </a:p>
        </p:txBody>
      </p:sp>
      <p:pic>
        <p:nvPicPr>
          <p:cNvPr id="7" name="Content Placeholder 6">
            <a:extLst>
              <a:ext uri="{FF2B5EF4-FFF2-40B4-BE49-F238E27FC236}">
                <a16:creationId xmlns:a16="http://schemas.microsoft.com/office/drawing/2014/main" id="{03EA18CC-B71E-4BA7-92E1-8E85EC70AD6E}"/>
              </a:ext>
            </a:extLst>
          </p:cNvPr>
          <p:cNvPicPr>
            <a:picLocks noGrp="1" noChangeAspect="1"/>
          </p:cNvPicPr>
          <p:nvPr>
            <p:ph idx="1"/>
          </p:nvPr>
        </p:nvPicPr>
        <p:blipFill>
          <a:blip r:embed="rId2"/>
          <a:stretch>
            <a:fillRect/>
          </a:stretch>
        </p:blipFill>
        <p:spPr>
          <a:xfrm>
            <a:off x="1752600" y="1825625"/>
            <a:ext cx="8610600" cy="4351338"/>
          </a:xfrm>
          <a:prstGeom prst="rect">
            <a:avLst/>
          </a:prstGeom>
        </p:spPr>
      </p:pic>
      <p:sp>
        <p:nvSpPr>
          <p:cNvPr id="5" name="Date Placeholder 4">
            <a:extLst>
              <a:ext uri="{FF2B5EF4-FFF2-40B4-BE49-F238E27FC236}">
                <a16:creationId xmlns:a16="http://schemas.microsoft.com/office/drawing/2014/main" id="{1CD9E9DA-1B3B-457E-B935-A8507564CA22}"/>
              </a:ext>
            </a:extLst>
          </p:cNvPr>
          <p:cNvSpPr>
            <a:spLocks noGrp="1"/>
          </p:cNvSpPr>
          <p:nvPr>
            <p:ph type="dt" sz="half" idx="10"/>
          </p:nvPr>
        </p:nvSpPr>
        <p:spPr/>
        <p:txBody>
          <a:bodyPr/>
          <a:lstStyle/>
          <a:p>
            <a:fld id="{4842DB33-27C8-42E7-93BB-4B0FBED02836}" type="datetime4">
              <a:rPr lang="en-US" smtClean="0"/>
              <a:t>September 3, 2020</a:t>
            </a:fld>
            <a:endParaRPr lang="en-US" dirty="0"/>
          </a:p>
        </p:txBody>
      </p:sp>
    </p:spTree>
    <p:extLst>
      <p:ext uri="{BB962C8B-B14F-4D97-AF65-F5344CB8AC3E}">
        <p14:creationId xmlns:p14="http://schemas.microsoft.com/office/powerpoint/2010/main" val="30761638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4B4F2F-C249-4950-98DF-D0E2AC67CB22}"/>
              </a:ext>
            </a:extLst>
          </p:cNvPr>
          <p:cNvSpPr>
            <a:spLocks noGrp="1"/>
          </p:cNvSpPr>
          <p:nvPr>
            <p:ph type="sldNum" sz="quarter" idx="12"/>
          </p:nvPr>
        </p:nvSpPr>
        <p:spPr/>
        <p:txBody>
          <a:bodyPr/>
          <a:lstStyle/>
          <a:p>
            <a:fld id="{5ACCCE96-6DA8-419A-8EEC-DC24A2139EB8}" type="slidenum">
              <a:rPr lang="en-US" smtClean="0"/>
              <a:t>4</a:t>
            </a:fld>
            <a:endParaRPr lang="en-US" dirty="0"/>
          </a:p>
        </p:txBody>
      </p:sp>
      <p:sp>
        <p:nvSpPr>
          <p:cNvPr id="3" name="Title 2">
            <a:extLst>
              <a:ext uri="{FF2B5EF4-FFF2-40B4-BE49-F238E27FC236}">
                <a16:creationId xmlns:a16="http://schemas.microsoft.com/office/drawing/2014/main" id="{EBD62B7D-89E0-448E-A07B-E0FF4E260B78}"/>
              </a:ext>
            </a:extLst>
          </p:cNvPr>
          <p:cNvSpPr>
            <a:spLocks noGrp="1"/>
          </p:cNvSpPr>
          <p:nvPr>
            <p:ph type="title"/>
          </p:nvPr>
        </p:nvSpPr>
        <p:spPr/>
        <p:txBody>
          <a:bodyPr>
            <a:noAutofit/>
          </a:bodyPr>
          <a:lstStyle/>
          <a:p>
            <a:r>
              <a:rPr lang="en-US" sz="2800" dirty="0"/>
              <a:t>The Aluminum Section 232 Tariffs Are Intended to Offset the Negative Effects of the Subsidy Driven Capacity Crisis</a:t>
            </a:r>
          </a:p>
        </p:txBody>
      </p:sp>
      <p:sp>
        <p:nvSpPr>
          <p:cNvPr id="4" name="Content Placeholder 3">
            <a:extLst>
              <a:ext uri="{FF2B5EF4-FFF2-40B4-BE49-F238E27FC236}">
                <a16:creationId xmlns:a16="http://schemas.microsoft.com/office/drawing/2014/main" id="{C92AEF0A-019D-4836-9214-7B5054C3B36E}"/>
              </a:ext>
            </a:extLst>
          </p:cNvPr>
          <p:cNvSpPr>
            <a:spLocks noGrp="1"/>
          </p:cNvSpPr>
          <p:nvPr>
            <p:ph idx="1"/>
          </p:nvPr>
        </p:nvSpPr>
        <p:spPr/>
        <p:txBody>
          <a:bodyPr>
            <a:normAutofit/>
          </a:bodyPr>
          <a:lstStyle/>
          <a:p>
            <a:pPr>
              <a:lnSpc>
                <a:spcPct val="110000"/>
              </a:lnSpc>
              <a:spcAft>
                <a:spcPts val="1200"/>
              </a:spcAft>
            </a:pPr>
            <a:r>
              <a:rPr lang="en-US" dirty="0"/>
              <a:t>As a globally traded commodity product, the cumulative affects of the subsidized global excess capacity is efficiently transmitted to the U.S. industry in the form of depressed pricing.</a:t>
            </a:r>
          </a:p>
          <a:p>
            <a:pPr>
              <a:lnSpc>
                <a:spcPct val="110000"/>
              </a:lnSpc>
              <a:spcAft>
                <a:spcPts val="1200"/>
              </a:spcAft>
            </a:pPr>
            <a:r>
              <a:rPr lang="en-US" dirty="0"/>
              <a:t>As a commodity, the imports, regardless of source then transmit those affects when the enter the United States.</a:t>
            </a:r>
          </a:p>
          <a:p>
            <a:pPr>
              <a:lnSpc>
                <a:spcPct val="110000"/>
              </a:lnSpc>
              <a:spcAft>
                <a:spcPts val="1200"/>
              </a:spcAft>
            </a:pPr>
            <a:r>
              <a:rPr lang="en-US" dirty="0"/>
              <a:t>Therefore targeting relief to only a few “bad actors” is akin to providing no relief at all.</a:t>
            </a:r>
          </a:p>
        </p:txBody>
      </p:sp>
      <p:sp>
        <p:nvSpPr>
          <p:cNvPr id="5" name="Date Placeholder 4">
            <a:extLst>
              <a:ext uri="{FF2B5EF4-FFF2-40B4-BE49-F238E27FC236}">
                <a16:creationId xmlns:a16="http://schemas.microsoft.com/office/drawing/2014/main" id="{C3012ED6-F773-484B-93C1-4E4E22FC3989}"/>
              </a:ext>
            </a:extLst>
          </p:cNvPr>
          <p:cNvSpPr>
            <a:spLocks noGrp="1"/>
          </p:cNvSpPr>
          <p:nvPr>
            <p:ph type="dt" sz="half" idx="10"/>
          </p:nvPr>
        </p:nvSpPr>
        <p:spPr/>
        <p:txBody>
          <a:bodyPr/>
          <a:lstStyle/>
          <a:p>
            <a:fld id="{4842DB33-27C8-42E7-93BB-4B0FBED02836}" type="datetime4">
              <a:rPr lang="en-US" smtClean="0"/>
              <a:t>September 3, 2020</a:t>
            </a:fld>
            <a:endParaRPr lang="en-US" dirty="0"/>
          </a:p>
        </p:txBody>
      </p:sp>
      <p:sp>
        <p:nvSpPr>
          <p:cNvPr id="6" name="Footer Placeholder 5">
            <a:extLst>
              <a:ext uri="{FF2B5EF4-FFF2-40B4-BE49-F238E27FC236}">
                <a16:creationId xmlns:a16="http://schemas.microsoft.com/office/drawing/2014/main" id="{97CF7A02-6D9D-4EE4-A5DB-D416DE0A57E1}"/>
              </a:ext>
            </a:extLst>
          </p:cNvPr>
          <p:cNvSpPr>
            <a:spLocks noGrp="1"/>
          </p:cNvSpPr>
          <p:nvPr>
            <p:ph type="ftr" sz="quarter" idx="11"/>
          </p:nvPr>
        </p:nvSpPr>
        <p:spPr/>
        <p:txBody>
          <a:bodyPr/>
          <a:lstStyle/>
          <a:p>
            <a:r>
              <a:rPr lang="en-US" dirty="0"/>
              <a:t>PRIVILEGED and CONFIDENTIAL and/or ATTORNEY WORK PRODUCT</a:t>
            </a:r>
          </a:p>
        </p:txBody>
      </p:sp>
    </p:spTree>
    <p:extLst>
      <p:ext uri="{BB962C8B-B14F-4D97-AF65-F5344CB8AC3E}">
        <p14:creationId xmlns:p14="http://schemas.microsoft.com/office/powerpoint/2010/main" val="27956530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F72D39-1136-45C1-88F3-1C7EB8593FE0}"/>
              </a:ext>
            </a:extLst>
          </p:cNvPr>
          <p:cNvSpPr>
            <a:spLocks noGrp="1"/>
          </p:cNvSpPr>
          <p:nvPr>
            <p:ph type="sldNum" sz="quarter" idx="12"/>
          </p:nvPr>
        </p:nvSpPr>
        <p:spPr/>
        <p:txBody>
          <a:bodyPr/>
          <a:lstStyle/>
          <a:p>
            <a:fld id="{5ACCCE96-6DA8-419A-8EEC-DC24A2139EB8}" type="slidenum">
              <a:rPr lang="en-US" smtClean="0"/>
              <a:t>5</a:t>
            </a:fld>
            <a:endParaRPr lang="en-US" dirty="0"/>
          </a:p>
        </p:txBody>
      </p:sp>
      <p:sp>
        <p:nvSpPr>
          <p:cNvPr id="3" name="Title 2">
            <a:extLst>
              <a:ext uri="{FF2B5EF4-FFF2-40B4-BE49-F238E27FC236}">
                <a16:creationId xmlns:a16="http://schemas.microsoft.com/office/drawing/2014/main" id="{2F50F0D7-286F-442D-990F-1290952A9E72}"/>
              </a:ext>
            </a:extLst>
          </p:cNvPr>
          <p:cNvSpPr>
            <a:spLocks noGrp="1"/>
          </p:cNvSpPr>
          <p:nvPr>
            <p:ph type="title"/>
          </p:nvPr>
        </p:nvSpPr>
        <p:spPr/>
        <p:txBody>
          <a:bodyPr>
            <a:noAutofit/>
          </a:bodyPr>
          <a:lstStyle/>
          <a:p>
            <a:r>
              <a:rPr lang="en-US" sz="2800" dirty="0"/>
              <a:t>The 300% surge in unalloyed Canadian primary caused a 57% collapse in the MWP and injured the U.S. industry</a:t>
            </a:r>
          </a:p>
        </p:txBody>
      </p:sp>
      <p:sp>
        <p:nvSpPr>
          <p:cNvPr id="5" name="Date Placeholder 4">
            <a:extLst>
              <a:ext uri="{FF2B5EF4-FFF2-40B4-BE49-F238E27FC236}">
                <a16:creationId xmlns:a16="http://schemas.microsoft.com/office/drawing/2014/main" id="{8A1EF3D0-8A10-4D99-844A-D3362414B376}"/>
              </a:ext>
            </a:extLst>
          </p:cNvPr>
          <p:cNvSpPr>
            <a:spLocks noGrp="1"/>
          </p:cNvSpPr>
          <p:nvPr>
            <p:ph type="dt" sz="half" idx="10"/>
          </p:nvPr>
        </p:nvSpPr>
        <p:spPr/>
        <p:txBody>
          <a:bodyPr/>
          <a:lstStyle/>
          <a:p>
            <a:fld id="{4842DB33-27C8-42E7-93BB-4B0FBED02836}" type="datetime4">
              <a:rPr lang="en-US" smtClean="0"/>
              <a:t>September 3, 2020</a:t>
            </a:fld>
            <a:endParaRPr lang="en-US" dirty="0"/>
          </a:p>
        </p:txBody>
      </p:sp>
      <p:sp>
        <p:nvSpPr>
          <p:cNvPr id="6" name="Footer Placeholder 5">
            <a:extLst>
              <a:ext uri="{FF2B5EF4-FFF2-40B4-BE49-F238E27FC236}">
                <a16:creationId xmlns:a16="http://schemas.microsoft.com/office/drawing/2014/main" id="{10AC4590-05DB-4B0E-9E1A-F59C38BFD826}"/>
              </a:ext>
            </a:extLst>
          </p:cNvPr>
          <p:cNvSpPr>
            <a:spLocks noGrp="1"/>
          </p:cNvSpPr>
          <p:nvPr>
            <p:ph type="ftr" sz="quarter" idx="11"/>
          </p:nvPr>
        </p:nvSpPr>
        <p:spPr/>
        <p:txBody>
          <a:bodyPr/>
          <a:lstStyle/>
          <a:p>
            <a:r>
              <a:rPr lang="en-US" dirty="0"/>
              <a:t>PRIVILEGED and CONFIDENTIAL and/or ATTORNEY WORK PRODUCT</a:t>
            </a:r>
          </a:p>
        </p:txBody>
      </p:sp>
      <p:pic>
        <p:nvPicPr>
          <p:cNvPr id="13" name="Content Placeholder 12">
            <a:extLst>
              <a:ext uri="{FF2B5EF4-FFF2-40B4-BE49-F238E27FC236}">
                <a16:creationId xmlns:a16="http://schemas.microsoft.com/office/drawing/2014/main" id="{BCCBD4E8-2CEE-405A-91D9-E92051BF82D8}"/>
              </a:ext>
            </a:extLst>
          </p:cNvPr>
          <p:cNvPicPr>
            <a:picLocks noGrp="1" noChangeAspect="1"/>
          </p:cNvPicPr>
          <p:nvPr>
            <p:ph idx="1"/>
          </p:nvPr>
        </p:nvPicPr>
        <p:blipFill>
          <a:blip r:embed="rId2"/>
          <a:stretch>
            <a:fillRect/>
          </a:stretch>
        </p:blipFill>
        <p:spPr>
          <a:xfrm>
            <a:off x="1676400" y="1690688"/>
            <a:ext cx="8839200" cy="4486275"/>
          </a:xfrm>
          <a:prstGeom prst="rect">
            <a:avLst/>
          </a:prstGeom>
        </p:spPr>
      </p:pic>
    </p:spTree>
    <p:extLst>
      <p:ext uri="{BB962C8B-B14F-4D97-AF65-F5344CB8AC3E}">
        <p14:creationId xmlns:p14="http://schemas.microsoft.com/office/powerpoint/2010/main" val="40736651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CD042F-407D-4E01-9B24-8EE40294A3D3}"/>
              </a:ext>
            </a:extLst>
          </p:cNvPr>
          <p:cNvSpPr>
            <a:spLocks noGrp="1"/>
          </p:cNvSpPr>
          <p:nvPr>
            <p:ph type="sldNum" sz="quarter" idx="12"/>
          </p:nvPr>
        </p:nvSpPr>
        <p:spPr/>
        <p:txBody>
          <a:bodyPr/>
          <a:lstStyle/>
          <a:p>
            <a:fld id="{5ACCCE96-6DA8-419A-8EEC-DC24A2139EB8}" type="slidenum">
              <a:rPr lang="en-US" smtClean="0"/>
              <a:t>6</a:t>
            </a:fld>
            <a:endParaRPr lang="en-US" dirty="0"/>
          </a:p>
        </p:txBody>
      </p:sp>
      <p:sp>
        <p:nvSpPr>
          <p:cNvPr id="3" name="Title 2">
            <a:extLst>
              <a:ext uri="{FF2B5EF4-FFF2-40B4-BE49-F238E27FC236}">
                <a16:creationId xmlns:a16="http://schemas.microsoft.com/office/drawing/2014/main" id="{AFB90D0C-BFF0-4A33-994E-06CEBB81A3A5}"/>
              </a:ext>
            </a:extLst>
          </p:cNvPr>
          <p:cNvSpPr>
            <a:spLocks noGrp="1"/>
          </p:cNvSpPr>
          <p:nvPr>
            <p:ph type="title"/>
          </p:nvPr>
        </p:nvSpPr>
        <p:spPr/>
        <p:txBody>
          <a:bodyPr>
            <a:normAutofit/>
          </a:bodyPr>
          <a:lstStyle/>
          <a:p>
            <a:r>
              <a:rPr lang="en-US" dirty="0"/>
              <a:t>True “allies” Respect Agreements</a:t>
            </a:r>
          </a:p>
        </p:txBody>
      </p:sp>
      <p:sp>
        <p:nvSpPr>
          <p:cNvPr id="4" name="Content Placeholder 3">
            <a:extLst>
              <a:ext uri="{FF2B5EF4-FFF2-40B4-BE49-F238E27FC236}">
                <a16:creationId xmlns:a16="http://schemas.microsoft.com/office/drawing/2014/main" id="{E943A40E-A12D-4115-A449-2F506C1967E0}"/>
              </a:ext>
            </a:extLst>
          </p:cNvPr>
          <p:cNvSpPr>
            <a:spLocks noGrp="1"/>
          </p:cNvSpPr>
          <p:nvPr>
            <p:ph idx="1"/>
          </p:nvPr>
        </p:nvSpPr>
        <p:spPr/>
        <p:txBody>
          <a:bodyPr>
            <a:normAutofit fontScale="85000" lnSpcReduction="20000"/>
          </a:bodyPr>
          <a:lstStyle/>
          <a:p>
            <a:r>
              <a:rPr lang="en-US" b="1" dirty="0"/>
              <a:t>Regardless of whether Canada was an ally or not, their surge was undermining the Aluminum 232 program.  </a:t>
            </a:r>
            <a:endParaRPr lang="en-US" dirty="0"/>
          </a:p>
          <a:p>
            <a:pPr lvl="2"/>
            <a:r>
              <a:rPr lang="en-US" dirty="0"/>
              <a:t>Regardless of which time period was considered, the surge was “meaningful” and well above historic norms; and</a:t>
            </a:r>
          </a:p>
          <a:p>
            <a:pPr lvl="2"/>
            <a:r>
              <a:rPr lang="en-US" dirty="0"/>
              <a:t>In the current demand environment, the surge captured an increasingly greater share of the market crowding out U.S. production and other imports making the surge even more injurious </a:t>
            </a:r>
          </a:p>
          <a:p>
            <a:pPr>
              <a:lnSpc>
                <a:spcPct val="110000"/>
              </a:lnSpc>
              <a:spcAft>
                <a:spcPts val="1200"/>
              </a:spcAft>
            </a:pPr>
            <a:r>
              <a:rPr lang="en-US" b="1" dirty="0"/>
              <a:t>The Administration attempted to negotiate a solution, but the Canadian Government was recalcitrant and insisted it was not surging volume.</a:t>
            </a:r>
            <a:r>
              <a:rPr lang="en-US" dirty="0"/>
              <a:t> </a:t>
            </a:r>
          </a:p>
          <a:p>
            <a:pPr>
              <a:lnSpc>
                <a:spcPct val="110000"/>
              </a:lnSpc>
              <a:spcAft>
                <a:spcPts val="1200"/>
              </a:spcAft>
            </a:pPr>
            <a:r>
              <a:rPr lang="en-US" dirty="0"/>
              <a:t>The agreement expressly considered imports at the six digit HTS category and contemplated measuring surges at that level.</a:t>
            </a:r>
          </a:p>
          <a:p>
            <a:pPr>
              <a:lnSpc>
                <a:spcPct val="110000"/>
              </a:lnSpc>
              <a:spcAft>
                <a:spcPts val="1200"/>
              </a:spcAft>
            </a:pPr>
            <a:r>
              <a:rPr lang="en-US" dirty="0"/>
              <a:t>By any measure Canadian imports under 7601.10 surge significantly collapsing the MWP and resulting in shutdowns and layoffs at U.S. smelters.</a:t>
            </a:r>
          </a:p>
          <a:p>
            <a:endParaRPr lang="en-US" dirty="0"/>
          </a:p>
        </p:txBody>
      </p:sp>
      <p:sp>
        <p:nvSpPr>
          <p:cNvPr id="5" name="Date Placeholder 4">
            <a:extLst>
              <a:ext uri="{FF2B5EF4-FFF2-40B4-BE49-F238E27FC236}">
                <a16:creationId xmlns:a16="http://schemas.microsoft.com/office/drawing/2014/main" id="{8AFF3CCE-6BE2-4AAA-9760-8AB1E72AB4BD}"/>
              </a:ext>
            </a:extLst>
          </p:cNvPr>
          <p:cNvSpPr>
            <a:spLocks noGrp="1"/>
          </p:cNvSpPr>
          <p:nvPr>
            <p:ph type="dt" sz="half" idx="10"/>
          </p:nvPr>
        </p:nvSpPr>
        <p:spPr/>
        <p:txBody>
          <a:bodyPr/>
          <a:lstStyle/>
          <a:p>
            <a:fld id="{4842DB33-27C8-42E7-93BB-4B0FBED02836}" type="datetime4">
              <a:rPr lang="en-US" smtClean="0"/>
              <a:t>September 3, 2020</a:t>
            </a:fld>
            <a:endParaRPr lang="en-US" dirty="0"/>
          </a:p>
        </p:txBody>
      </p:sp>
    </p:spTree>
    <p:extLst>
      <p:ext uri="{BB962C8B-B14F-4D97-AF65-F5344CB8AC3E}">
        <p14:creationId xmlns:p14="http://schemas.microsoft.com/office/powerpoint/2010/main" val="22272277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2EDF96-BF29-4213-A16B-5199AEFB4EAF}"/>
              </a:ext>
            </a:extLst>
          </p:cNvPr>
          <p:cNvSpPr>
            <a:spLocks noGrp="1"/>
          </p:cNvSpPr>
          <p:nvPr>
            <p:ph type="sldNum" sz="quarter" idx="12"/>
          </p:nvPr>
        </p:nvSpPr>
        <p:spPr/>
        <p:txBody>
          <a:bodyPr/>
          <a:lstStyle/>
          <a:p>
            <a:fld id="{5ACCCE96-6DA8-419A-8EEC-DC24A2139EB8}" type="slidenum">
              <a:rPr lang="en-US" smtClean="0"/>
              <a:t>7</a:t>
            </a:fld>
            <a:endParaRPr lang="en-US" dirty="0"/>
          </a:p>
        </p:txBody>
      </p:sp>
      <p:sp>
        <p:nvSpPr>
          <p:cNvPr id="3" name="Title 2">
            <a:extLst>
              <a:ext uri="{FF2B5EF4-FFF2-40B4-BE49-F238E27FC236}">
                <a16:creationId xmlns:a16="http://schemas.microsoft.com/office/drawing/2014/main" id="{B57AC260-FD6A-43CA-8ADF-075E9C09989B}"/>
              </a:ext>
            </a:extLst>
          </p:cNvPr>
          <p:cNvSpPr>
            <a:spLocks noGrp="1"/>
          </p:cNvSpPr>
          <p:nvPr>
            <p:ph type="title"/>
          </p:nvPr>
        </p:nvSpPr>
        <p:spPr/>
        <p:txBody>
          <a:bodyPr/>
          <a:lstStyle/>
          <a:p>
            <a:r>
              <a:rPr lang="en-US" dirty="0"/>
              <a:t>The re-imposition of the tariffs is having the intended affects	</a:t>
            </a:r>
          </a:p>
        </p:txBody>
      </p:sp>
      <p:sp>
        <p:nvSpPr>
          <p:cNvPr id="4" name="Content Placeholder 3">
            <a:extLst>
              <a:ext uri="{FF2B5EF4-FFF2-40B4-BE49-F238E27FC236}">
                <a16:creationId xmlns:a16="http://schemas.microsoft.com/office/drawing/2014/main" id="{B99CD0CD-A334-47A8-B76F-00A89985339D}"/>
              </a:ext>
            </a:extLst>
          </p:cNvPr>
          <p:cNvSpPr>
            <a:spLocks noGrp="1"/>
          </p:cNvSpPr>
          <p:nvPr>
            <p:ph idx="1"/>
          </p:nvPr>
        </p:nvSpPr>
        <p:spPr/>
        <p:txBody>
          <a:bodyPr>
            <a:normAutofit fontScale="70000" lnSpcReduction="20000"/>
          </a:bodyPr>
          <a:lstStyle/>
          <a:p>
            <a:pPr>
              <a:lnSpc>
                <a:spcPct val="120000"/>
              </a:lnSpc>
              <a:spcAft>
                <a:spcPts val="1200"/>
              </a:spcAft>
            </a:pPr>
            <a:r>
              <a:rPr lang="en-US" dirty="0"/>
              <a:t>Since the anticipated imposition of the tariffs, pricing in the U.S. market has stabilized and U.S. producers are back on more solid footing.</a:t>
            </a:r>
          </a:p>
          <a:p>
            <a:pPr>
              <a:lnSpc>
                <a:spcPct val="120000"/>
              </a:lnSpc>
              <a:spcAft>
                <a:spcPts val="1200"/>
              </a:spcAft>
            </a:pPr>
            <a:r>
              <a:rPr lang="en-US" dirty="0"/>
              <a:t>Independent third-party analyst recognize that U.S. producers have returned to profitability and that even the recently idled Intalco facility should be viable. </a:t>
            </a:r>
          </a:p>
          <a:p>
            <a:pPr>
              <a:lnSpc>
                <a:spcPct val="120000"/>
              </a:lnSpc>
              <a:spcAft>
                <a:spcPts val="1200"/>
              </a:spcAft>
            </a:pPr>
            <a:r>
              <a:rPr lang="en-US" dirty="0"/>
              <a:t>Moreover, independent third-parties have recognized that the biggest winner is the U.S. downstream industry.</a:t>
            </a:r>
          </a:p>
          <a:p>
            <a:pPr lvl="1">
              <a:lnSpc>
                <a:spcPct val="120000"/>
              </a:lnSpc>
              <a:spcAft>
                <a:spcPts val="1200"/>
              </a:spcAft>
            </a:pPr>
            <a:r>
              <a:rPr lang="en-US" dirty="0">
                <a:solidFill>
                  <a:srgbClr val="585858"/>
                </a:solidFill>
                <a:latin typeface="Calibri" panose="020F0502020204030204" pitchFamily="34" charset="0"/>
              </a:rPr>
              <a:t>The re-imposition of the 10% Tariff on Canadian imports caused the spread between the MW premium and scrap prices to widened.</a:t>
            </a:r>
          </a:p>
          <a:p>
            <a:pPr lvl="1">
              <a:lnSpc>
                <a:spcPct val="120000"/>
              </a:lnSpc>
              <a:spcAft>
                <a:spcPts val="1200"/>
              </a:spcAft>
            </a:pPr>
            <a:r>
              <a:rPr lang="en-US" dirty="0">
                <a:solidFill>
                  <a:srgbClr val="585858"/>
                </a:solidFill>
                <a:latin typeface="Calibri" panose="020F0502020204030204" pitchFamily="34" charset="0"/>
              </a:rPr>
              <a:t>Analysts believe that the relative spread between the MW premium and scrap prices significantly influence U.S. producers profitability. </a:t>
            </a:r>
          </a:p>
          <a:p>
            <a:pPr lvl="1">
              <a:lnSpc>
                <a:spcPct val="120000"/>
              </a:lnSpc>
              <a:spcAft>
                <a:spcPts val="1200"/>
              </a:spcAft>
            </a:pPr>
            <a:r>
              <a:rPr lang="en-US" dirty="0">
                <a:solidFill>
                  <a:srgbClr val="585858"/>
                </a:solidFill>
                <a:latin typeface="Calibri" panose="020F0502020204030204" pitchFamily="34" charset="0"/>
              </a:rPr>
              <a:t>This is born out in the recent </a:t>
            </a:r>
            <a:r>
              <a:rPr lang="en-US" b="1" u="sng" dirty="0">
                <a:solidFill>
                  <a:srgbClr val="585858"/>
                </a:solidFill>
                <a:latin typeface="Calibri" panose="020F0502020204030204" pitchFamily="34" charset="0"/>
              </a:rPr>
              <a:t>Common Alloy Sheet</a:t>
            </a:r>
            <a:r>
              <a:rPr lang="en-US" dirty="0">
                <a:solidFill>
                  <a:srgbClr val="585858"/>
                </a:solidFill>
                <a:latin typeface="Calibri" panose="020F0502020204030204" pitchFamily="34" charset="0"/>
              </a:rPr>
              <a:t> case, were the domestic industry’s profitability increased while the tariffs were in place despite a 117% increase in subject import volume over the period.</a:t>
            </a:r>
          </a:p>
        </p:txBody>
      </p:sp>
      <p:sp>
        <p:nvSpPr>
          <p:cNvPr id="5" name="Date Placeholder 4">
            <a:extLst>
              <a:ext uri="{FF2B5EF4-FFF2-40B4-BE49-F238E27FC236}">
                <a16:creationId xmlns:a16="http://schemas.microsoft.com/office/drawing/2014/main" id="{D5DD23E1-4683-4F19-85CC-351DC8891DA6}"/>
              </a:ext>
            </a:extLst>
          </p:cNvPr>
          <p:cNvSpPr>
            <a:spLocks noGrp="1"/>
          </p:cNvSpPr>
          <p:nvPr>
            <p:ph type="dt" sz="half" idx="10"/>
          </p:nvPr>
        </p:nvSpPr>
        <p:spPr/>
        <p:txBody>
          <a:bodyPr/>
          <a:lstStyle/>
          <a:p>
            <a:fld id="{4842DB33-27C8-42E7-93BB-4B0FBED02836}" type="datetime4">
              <a:rPr lang="en-US" smtClean="0"/>
              <a:t>September 3, 2020</a:t>
            </a:fld>
            <a:endParaRPr lang="en-US" dirty="0"/>
          </a:p>
        </p:txBody>
      </p:sp>
      <p:sp>
        <p:nvSpPr>
          <p:cNvPr id="6" name="Footer Placeholder 5">
            <a:extLst>
              <a:ext uri="{FF2B5EF4-FFF2-40B4-BE49-F238E27FC236}">
                <a16:creationId xmlns:a16="http://schemas.microsoft.com/office/drawing/2014/main" id="{637668F8-AED5-48B3-BAAD-F1405CDBAAE3}"/>
              </a:ext>
            </a:extLst>
          </p:cNvPr>
          <p:cNvSpPr>
            <a:spLocks noGrp="1"/>
          </p:cNvSpPr>
          <p:nvPr>
            <p:ph type="ftr" sz="quarter" idx="11"/>
          </p:nvPr>
        </p:nvSpPr>
        <p:spPr/>
        <p:txBody>
          <a:bodyPr/>
          <a:lstStyle/>
          <a:p>
            <a:r>
              <a:rPr lang="en-US" dirty="0"/>
              <a:t>PRIVILEGED and CONFIDENTIAL and/or ATTORNEY WORK PRODUCT</a:t>
            </a:r>
          </a:p>
        </p:txBody>
      </p:sp>
    </p:spTree>
    <p:extLst>
      <p:ext uri="{BB962C8B-B14F-4D97-AF65-F5344CB8AC3E}">
        <p14:creationId xmlns:p14="http://schemas.microsoft.com/office/powerpoint/2010/main" val="29555237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23B4B8-42D6-4121-B4DB-0004B505E1A4}"/>
              </a:ext>
            </a:extLst>
          </p:cNvPr>
          <p:cNvSpPr>
            <a:spLocks noGrp="1"/>
          </p:cNvSpPr>
          <p:nvPr>
            <p:ph type="sldNum" sz="quarter" idx="12"/>
          </p:nvPr>
        </p:nvSpPr>
        <p:spPr/>
        <p:txBody>
          <a:bodyPr/>
          <a:lstStyle/>
          <a:p>
            <a:fld id="{5ACCCE96-6DA8-419A-8EEC-DC24A2139EB8}" type="slidenum">
              <a:rPr lang="en-US" smtClean="0"/>
              <a:t>8</a:t>
            </a:fld>
            <a:endParaRPr lang="en-US" dirty="0"/>
          </a:p>
        </p:txBody>
      </p:sp>
      <p:sp>
        <p:nvSpPr>
          <p:cNvPr id="3" name="Title 2">
            <a:extLst>
              <a:ext uri="{FF2B5EF4-FFF2-40B4-BE49-F238E27FC236}">
                <a16:creationId xmlns:a16="http://schemas.microsoft.com/office/drawing/2014/main" id="{E5FB3483-A49B-43F5-8C4B-4F793E0A2D29}"/>
              </a:ext>
            </a:extLst>
          </p:cNvPr>
          <p:cNvSpPr>
            <a:spLocks noGrp="1"/>
          </p:cNvSpPr>
          <p:nvPr>
            <p:ph type="title"/>
          </p:nvPr>
        </p:nvSpPr>
        <p:spPr/>
        <p:txBody>
          <a:bodyPr>
            <a:noAutofit/>
          </a:bodyPr>
          <a:lstStyle/>
          <a:p>
            <a:r>
              <a:rPr lang="en-US" sz="2800" dirty="0"/>
              <a:t>The Aluminum Association’s 18-country common alloy sheet case is a recognition that for relief to be effective it must be broad</a:t>
            </a:r>
          </a:p>
        </p:txBody>
      </p:sp>
      <p:sp>
        <p:nvSpPr>
          <p:cNvPr id="4" name="Content Placeholder 3">
            <a:extLst>
              <a:ext uri="{FF2B5EF4-FFF2-40B4-BE49-F238E27FC236}">
                <a16:creationId xmlns:a16="http://schemas.microsoft.com/office/drawing/2014/main" id="{B0CC4B59-852F-4673-BB6B-D9EB7073E873}"/>
              </a:ext>
            </a:extLst>
          </p:cNvPr>
          <p:cNvSpPr>
            <a:spLocks noGrp="1"/>
          </p:cNvSpPr>
          <p:nvPr>
            <p:ph idx="1"/>
          </p:nvPr>
        </p:nvSpPr>
        <p:spPr/>
        <p:txBody>
          <a:bodyPr>
            <a:normAutofit fontScale="55000" lnSpcReduction="20000"/>
          </a:bodyPr>
          <a:lstStyle/>
          <a:p>
            <a:pPr>
              <a:lnSpc>
                <a:spcPct val="110000"/>
              </a:lnSpc>
              <a:spcAft>
                <a:spcPts val="1200"/>
              </a:spcAft>
            </a:pPr>
            <a:r>
              <a:rPr lang="en-US" b="1" dirty="0"/>
              <a:t>The Common alloy sheet case </a:t>
            </a:r>
            <a:r>
              <a:rPr lang="en-US" dirty="0"/>
              <a:t>covers 18 countries including some allies like:  Germany, Italy Spain, Korea, and Brazil.</a:t>
            </a:r>
          </a:p>
          <a:p>
            <a:pPr>
              <a:lnSpc>
                <a:spcPct val="110000"/>
              </a:lnSpc>
              <a:spcAft>
                <a:spcPts val="1200"/>
              </a:spcAft>
            </a:pPr>
            <a:r>
              <a:rPr lang="en-US" b="1" dirty="0"/>
              <a:t>Petitioner (the Aluminum Association) stated explicitly that: </a:t>
            </a:r>
            <a:r>
              <a:rPr lang="en-US" dirty="0"/>
              <a:t>“{A}s imports from China began to recede from the U.S. market … the domestic CAAS industry was hit with a second wave of unfairly-traded imports that was even worse than China. The new import wave was from not one country alone, but from multiple countries - 18 in total - and those imports captured a far larger share of the U.S. market than imports from China had ever attained.”  Petitioner Post-Conference Brief, at 32.</a:t>
            </a:r>
          </a:p>
          <a:p>
            <a:pPr>
              <a:lnSpc>
                <a:spcPct val="110000"/>
              </a:lnSpc>
              <a:spcAft>
                <a:spcPts val="1200"/>
              </a:spcAft>
            </a:pPr>
            <a:r>
              <a:rPr lang="en-US" dirty="0"/>
              <a:t>This case is interesting in that while subject imports increased by over 100% and have taken market share, the domestic industry’s production and profits all increased while the Section 232 tariffs were in place.</a:t>
            </a:r>
          </a:p>
          <a:p>
            <a:pPr>
              <a:lnSpc>
                <a:spcPct val="110000"/>
              </a:lnSpc>
              <a:spcAft>
                <a:spcPts val="1200"/>
              </a:spcAft>
            </a:pPr>
            <a:r>
              <a:rPr lang="en-US" dirty="0"/>
              <a:t>In addition, the respondents have argued that much of the import surge was due to the domestic industry’s own requests for exemptions from the Section 232 tariffs, arguing that the domestic industry cannot be injured by its own imports.</a:t>
            </a:r>
          </a:p>
          <a:p>
            <a:pPr>
              <a:lnSpc>
                <a:spcPct val="110000"/>
              </a:lnSpc>
              <a:spcAft>
                <a:spcPts val="1200"/>
              </a:spcAft>
            </a:pPr>
            <a:r>
              <a:rPr lang="en-US" dirty="0"/>
              <a:t>CVD Preliminary Determinations:  Bahrain 9.49%, Brazil 1.32-0.76%, India 34.84-4.55%, and Turkey 3.15%</a:t>
            </a:r>
          </a:p>
          <a:p>
            <a:pPr>
              <a:lnSpc>
                <a:spcPct val="110000"/>
              </a:lnSpc>
              <a:spcAft>
                <a:spcPts val="1200"/>
              </a:spcAft>
            </a:pPr>
            <a:r>
              <a:rPr lang="en-US" dirty="0"/>
              <a:t>AD Preliminary Determinations:  October 6, 2020</a:t>
            </a:r>
          </a:p>
          <a:p>
            <a:pPr>
              <a:lnSpc>
                <a:spcPct val="110000"/>
              </a:lnSpc>
              <a:spcAft>
                <a:spcPts val="1200"/>
              </a:spcAft>
            </a:pPr>
            <a:r>
              <a:rPr lang="en-US" dirty="0"/>
              <a:t>Final determinations are scheduled for late December (unless postponed).</a:t>
            </a:r>
          </a:p>
          <a:p>
            <a:endParaRPr lang="en-US" dirty="0"/>
          </a:p>
        </p:txBody>
      </p:sp>
      <p:sp>
        <p:nvSpPr>
          <p:cNvPr id="5" name="Date Placeholder 4">
            <a:extLst>
              <a:ext uri="{FF2B5EF4-FFF2-40B4-BE49-F238E27FC236}">
                <a16:creationId xmlns:a16="http://schemas.microsoft.com/office/drawing/2014/main" id="{483CDF24-8071-44C5-9919-69A2B71FC27F}"/>
              </a:ext>
            </a:extLst>
          </p:cNvPr>
          <p:cNvSpPr>
            <a:spLocks noGrp="1"/>
          </p:cNvSpPr>
          <p:nvPr>
            <p:ph type="dt" sz="half" idx="10"/>
          </p:nvPr>
        </p:nvSpPr>
        <p:spPr/>
        <p:txBody>
          <a:bodyPr/>
          <a:lstStyle/>
          <a:p>
            <a:fld id="{4842DB33-27C8-42E7-93BB-4B0FBED02836}" type="datetime4">
              <a:rPr lang="en-US" smtClean="0"/>
              <a:t>September 3, 2020</a:t>
            </a:fld>
            <a:endParaRPr lang="en-US" dirty="0"/>
          </a:p>
        </p:txBody>
      </p:sp>
    </p:spTree>
    <p:extLst>
      <p:ext uri="{BB962C8B-B14F-4D97-AF65-F5344CB8AC3E}">
        <p14:creationId xmlns:p14="http://schemas.microsoft.com/office/powerpoint/2010/main" val="7090604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291D85-8B19-4960-AA0D-821BEA121E90}"/>
              </a:ext>
            </a:extLst>
          </p:cNvPr>
          <p:cNvSpPr>
            <a:spLocks noGrp="1"/>
          </p:cNvSpPr>
          <p:nvPr>
            <p:ph type="ctrTitle"/>
          </p:nvPr>
        </p:nvSpPr>
        <p:spPr/>
        <p:txBody>
          <a:bodyPr/>
          <a:lstStyle/>
          <a:p>
            <a:pPr algn="ctr"/>
            <a:r>
              <a:rPr lang="en-US" dirty="0"/>
              <a:t>Questions?</a:t>
            </a:r>
          </a:p>
        </p:txBody>
      </p:sp>
      <p:sp>
        <p:nvSpPr>
          <p:cNvPr id="2" name="Slide Number Placeholder 1">
            <a:extLst>
              <a:ext uri="{FF2B5EF4-FFF2-40B4-BE49-F238E27FC236}">
                <a16:creationId xmlns:a16="http://schemas.microsoft.com/office/drawing/2014/main" id="{A0F21168-E571-4663-8A2B-C691C30238BF}"/>
              </a:ext>
            </a:extLst>
          </p:cNvPr>
          <p:cNvSpPr>
            <a:spLocks noGrp="1"/>
          </p:cNvSpPr>
          <p:nvPr>
            <p:ph type="sldNum" sz="quarter" idx="4294967295"/>
          </p:nvPr>
        </p:nvSpPr>
        <p:spPr>
          <a:xfrm>
            <a:off x="10956925" y="6356350"/>
            <a:ext cx="1235075" cy="365125"/>
          </a:xfrm>
        </p:spPr>
        <p:txBody>
          <a:bodyPr/>
          <a:lstStyle/>
          <a:p>
            <a:fld id="{5ACCCE96-6DA8-419A-8EEC-DC24A2139EB8}" type="slidenum">
              <a:rPr lang="en-US" smtClean="0"/>
              <a:t>9</a:t>
            </a:fld>
            <a:endParaRPr lang="en-US" dirty="0"/>
          </a:p>
        </p:txBody>
      </p:sp>
      <p:sp>
        <p:nvSpPr>
          <p:cNvPr id="5" name="Date Placeholder 4">
            <a:extLst>
              <a:ext uri="{FF2B5EF4-FFF2-40B4-BE49-F238E27FC236}">
                <a16:creationId xmlns:a16="http://schemas.microsoft.com/office/drawing/2014/main" id="{ECA61116-7920-4E8C-A89F-E68105D44826}"/>
              </a:ext>
            </a:extLst>
          </p:cNvPr>
          <p:cNvSpPr>
            <a:spLocks noGrp="1"/>
          </p:cNvSpPr>
          <p:nvPr>
            <p:ph type="dt" sz="half" idx="4294967295"/>
          </p:nvPr>
        </p:nvSpPr>
        <p:spPr>
          <a:xfrm>
            <a:off x="0" y="6356350"/>
            <a:ext cx="2111375" cy="365125"/>
          </a:xfrm>
        </p:spPr>
        <p:txBody>
          <a:bodyPr/>
          <a:lstStyle/>
          <a:p>
            <a:fld id="{4842DB33-27C8-42E7-93BB-4B0FBED02836}" type="datetime4">
              <a:rPr lang="en-US" smtClean="0"/>
              <a:t>September 3, 2020</a:t>
            </a:fld>
            <a:endParaRPr lang="en-US" dirty="0"/>
          </a:p>
        </p:txBody>
      </p:sp>
      <p:sp>
        <p:nvSpPr>
          <p:cNvPr id="6" name="Footer Placeholder 5">
            <a:extLst>
              <a:ext uri="{FF2B5EF4-FFF2-40B4-BE49-F238E27FC236}">
                <a16:creationId xmlns:a16="http://schemas.microsoft.com/office/drawing/2014/main" id="{7E3111AD-B7D8-4586-B5E7-543704C32995}"/>
              </a:ext>
            </a:extLst>
          </p:cNvPr>
          <p:cNvSpPr>
            <a:spLocks noGrp="1"/>
          </p:cNvSpPr>
          <p:nvPr>
            <p:ph type="ftr" sz="quarter" idx="4294967295"/>
          </p:nvPr>
        </p:nvSpPr>
        <p:spPr>
          <a:xfrm>
            <a:off x="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1165100427"/>
      </p:ext>
    </p:extLst>
  </p:cSld>
  <p:clrMapOvr>
    <a:masterClrMapping/>
  </p:clrMapOvr>
  <p:transition/>
</p:sld>
</file>

<file path=ppt/theme/theme1.xml><?xml version="1.0" encoding="utf-8"?>
<a:theme xmlns:a="http://schemas.openxmlformats.org/drawingml/2006/main" name="Wiley">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ey PowerPoint.potx" id="{E3475C3A-82DF-4431-8F4A-2EFAF58DA648}" vid="{6519534D-4910-4BA0-B882-34A4E638F3E9}"/>
    </a:ext>
  </a:extLst>
</a:theme>
</file>

<file path=ppt/theme/theme2.xml><?xml version="1.0" encoding="utf-8"?>
<a:theme xmlns:a="http://schemas.openxmlformats.org/drawingml/2006/main" name="Wiley Plain">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ey PowerPoint.potx" id="{E3475C3A-82DF-4431-8F4A-2EFAF58DA648}" vid="{636A0AF3-B955-4382-A136-F32816EBA0D0}"/>
    </a:ext>
  </a:extLst>
</a:theme>
</file>

<file path=ppt/theme/theme3.xml><?xml version="1.0" encoding="utf-8"?>
<a:theme xmlns:a="http://schemas.openxmlformats.org/drawingml/2006/main" name="Marketing Use Only">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ey PowerPoint.potx" id="{E3475C3A-82DF-4431-8F4A-2EFAF58DA648}" vid="{F2744B61-4135-4362-94B0-DF6EF2D761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2932</TotalTime>
  <Words>805</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Arial Black</vt:lpstr>
      <vt:lpstr>Calibri</vt:lpstr>
      <vt:lpstr>Courier New</vt:lpstr>
      <vt:lpstr>Wingdings</vt:lpstr>
      <vt:lpstr>Wiley</vt:lpstr>
      <vt:lpstr>Wiley Plain</vt:lpstr>
      <vt:lpstr>Marketing Use Only</vt:lpstr>
      <vt:lpstr>WITA Webinar: Aluminum Imports and Tariffs - The Business Interests and Impacts</vt:lpstr>
      <vt:lpstr>The Aluminum excess capacity crisis is a global problem driven by pervasive government intervention and subsidization</vt:lpstr>
      <vt:lpstr>The OECD illustrates that subsidizing countries expanded capacity at the expense of non-subsidizing countries</vt:lpstr>
      <vt:lpstr>The Aluminum Section 232 Tariffs Are Intended to Offset the Negative Effects of the Subsidy Driven Capacity Crisis</vt:lpstr>
      <vt:lpstr>The 300% surge in unalloyed Canadian primary caused a 57% collapse in the MWP and injured the U.S. industry</vt:lpstr>
      <vt:lpstr>True “allies” Respect Agreements</vt:lpstr>
      <vt:lpstr>The re-imposition of the tariffs is having the intended affects </vt:lpstr>
      <vt:lpstr>The Aluminum Association’s 18-country common alloy sheet case is a recognition that for relief to be effective it must be broad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Aluminum Trade Issues and The U.S. Election</dc:title>
  <dc:creator>DeFrancesco, Robert</dc:creator>
  <cp:lastModifiedBy>Levinson Family</cp:lastModifiedBy>
  <cp:revision>60</cp:revision>
  <dcterms:created xsi:type="dcterms:W3CDTF">2020-08-26T13:09:39Z</dcterms:created>
  <dcterms:modified xsi:type="dcterms:W3CDTF">2020-09-03T22:02:10Z</dcterms:modified>
</cp:coreProperties>
</file>